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5"/>
  </p:notesMasterIdLst>
  <p:sldIdLst>
    <p:sldId id="256" r:id="rId2"/>
    <p:sldId id="257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66FF"/>
    <a:srgbClr val="0000FF"/>
    <a:srgbClr val="FF3300"/>
    <a:srgbClr val="339933"/>
    <a:srgbClr val="FF6699"/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052DB-405B-417C-BC52-B160417717FD}" type="datetimeFigureOut">
              <a:rPr lang="en-US" smtClean="0"/>
              <a:pPr/>
              <a:t>12/2/2008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7903E-58BD-42F1-93F8-2A699862585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7903E-58BD-42F1-93F8-2A699862585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E3747-D848-4170-A1D0-430EA6ED6D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6F50-8C9B-4094-9191-5468FC55B5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28F82-FA4A-4967-99A0-DD9ABD4843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1D8BB-FCAE-45DB-8A44-3FD3A59DD0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E56-95C1-4085-B420-89EC3EF2C6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AD84A-50C7-4417-9F6D-C8EF3DF883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42C7D-5385-43B2-98F3-19FCC7011D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CFD18-0968-4544-94CE-FDCE136138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E297C-F490-4106-9856-34287BC985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838C9-0698-4088-9E30-0B5D8FCF0C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65705-E001-4DBA-9E3A-F7F1C8A0F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442F3-FDCB-4312-AEDF-DC74943B7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IMAM_1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8600" y="0"/>
            <a:ext cx="8610600" cy="6858000"/>
          </a:xfrm>
          <a:prstGeom prst="rect">
            <a:avLst/>
          </a:prstGeom>
          <a:noFill/>
        </p:spPr>
      </p:pic>
      <p:sp>
        <p:nvSpPr>
          <p:cNvPr id="2054" name="Rectangle 2"/>
          <p:cNvSpPr>
            <a:spLocks noChangeArrowheads="1"/>
          </p:cNvSpPr>
          <p:nvPr/>
        </p:nvSpPr>
        <p:spPr bwMode="auto">
          <a:xfrm>
            <a:off x="2819400" y="831850"/>
            <a:ext cx="60960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Low" rtl="1">
              <a:tabLst>
                <a:tab pos="457200" algn="l"/>
              </a:tabLst>
            </a:pP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توماس کارلایل، فیلسوف مشهور انگلیسی:</a:t>
            </a:r>
            <a:endParaRPr lang="en-US" sz="3200">
              <a:solidFill>
                <a:srgbClr val="339933"/>
              </a:solidFill>
              <a:ea typeface="Times New Roman" pitchFamily="18" charset="0"/>
              <a:cs typeface="B Mitra" pitchFamily="2" charset="-78"/>
            </a:endParaRPr>
          </a:p>
          <a:p>
            <a:pPr algn="justLow" rtl="1">
              <a:tabLst>
                <a:tab pos="457200" algn="l"/>
              </a:tabLst>
            </a:pPr>
            <a:endParaRPr lang="en-US" sz="2400">
              <a:solidFill>
                <a:srgbClr val="339933"/>
              </a:solidFill>
              <a:ea typeface="Times New Roman" pitchFamily="18" charset="0"/>
              <a:cs typeface="B Mitra" pitchFamily="2" charset="-78"/>
            </a:endParaRPr>
          </a:p>
          <a:p>
            <a:pPr algn="justLow" rtl="1" eaLnBrk="0" hangingPunct="0">
              <a:tabLst>
                <a:tab pos="457200" algn="l"/>
              </a:tabLst>
            </a:pP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«از قدرت ما بیرون است و درخور استطاعت ما نیست</a:t>
            </a:r>
            <a:endParaRPr lang="en-US" sz="3200">
              <a:solidFill>
                <a:srgbClr val="339933"/>
              </a:solidFill>
              <a:ea typeface="Times New Roman" pitchFamily="18" charset="0"/>
              <a:cs typeface="B Mitra" pitchFamily="2" charset="-78"/>
            </a:endParaRPr>
          </a:p>
          <a:p>
            <a:pPr algn="justLow" rtl="1" eaLnBrk="0" hangingPunct="0">
              <a:tabLst>
                <a:tab pos="457200" algn="l"/>
              </a:tabLst>
            </a:pP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که علی را دوست نداریم و به او عشق نورزیم، زیرا</a:t>
            </a:r>
            <a:endParaRPr lang="en-US" sz="3200">
              <a:solidFill>
                <a:srgbClr val="339933"/>
              </a:solidFill>
              <a:ea typeface="Times New Roman" pitchFamily="18" charset="0"/>
              <a:cs typeface="B Mitra" pitchFamily="2" charset="-78"/>
            </a:endParaRPr>
          </a:p>
          <a:p>
            <a:pPr algn="justLow" rtl="1" eaLnBrk="0" hangingPunct="0">
              <a:tabLst>
                <a:tab pos="457200" algn="l"/>
              </a:tabLst>
            </a:pP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علی جوانمرد و بزرگوار بود که قدرش بلند، و روحش</a:t>
            </a:r>
            <a:endParaRPr lang="en-US" sz="3200">
              <a:solidFill>
                <a:srgbClr val="339933"/>
              </a:solidFill>
              <a:ea typeface="Times New Roman" pitchFamily="18" charset="0"/>
              <a:cs typeface="B Mitra" pitchFamily="2" charset="-78"/>
            </a:endParaRPr>
          </a:p>
          <a:p>
            <a:pPr algn="justLow" rtl="1" eaLnBrk="0" hangingPunct="0">
              <a:tabLst>
                <a:tab pos="457200" algn="l"/>
              </a:tabLst>
            </a:pP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بزرگ، و از وجدانش ستودگی</a:t>
            </a:r>
            <a:r>
              <a:rPr lang="en-US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</a:t>
            </a: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ها و نیکوئی</a:t>
            </a:r>
            <a:r>
              <a:rPr lang="en-US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</a:t>
            </a: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ها مانند</a:t>
            </a:r>
            <a:endParaRPr lang="en-US" sz="3200">
              <a:solidFill>
                <a:srgbClr val="339933"/>
              </a:solidFill>
              <a:ea typeface="Times New Roman" pitchFamily="18" charset="0"/>
              <a:cs typeface="B Mitra" pitchFamily="2" charset="-78"/>
            </a:endParaRPr>
          </a:p>
          <a:p>
            <a:pPr algn="justLow" rtl="1" eaLnBrk="0" hangingPunct="0">
              <a:tabLst>
                <a:tab pos="457200" algn="l"/>
              </a:tabLst>
            </a:pP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سیل روان بود و از قلبش دلیری و شجاعت زبانه </a:t>
            </a:r>
            <a:r>
              <a:rPr lang="en-US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</a:t>
            </a: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می</a:t>
            </a:r>
            <a:r>
              <a:rPr lang="en-US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</a:t>
            </a: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کشید و از شیر شجاع</a:t>
            </a:r>
            <a:r>
              <a:rPr lang="en-US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</a:t>
            </a: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تر بود، لکن شجاعتی که با</a:t>
            </a:r>
            <a:endParaRPr lang="en-US" sz="3200">
              <a:solidFill>
                <a:srgbClr val="339933"/>
              </a:solidFill>
              <a:ea typeface="Times New Roman" pitchFamily="18" charset="0"/>
              <a:cs typeface="B Mitra" pitchFamily="2" charset="-78"/>
            </a:endParaRPr>
          </a:p>
          <a:p>
            <a:pPr algn="justLow" rtl="1" eaLnBrk="0" hangingPunct="0">
              <a:tabLst>
                <a:tab pos="457200" algn="l"/>
              </a:tabLst>
            </a:pPr>
            <a:r>
              <a:rPr lang="fa-IR" sz="3200">
                <a:solidFill>
                  <a:srgbClr val="339933"/>
                </a:solidFill>
                <a:ea typeface="Times New Roman" pitchFamily="18" charset="0"/>
                <a:cs typeface="B Mitra" pitchFamily="2" charset="-78"/>
              </a:rPr>
              <a:t> رقّت و لطف و رأفت و عطوفت آمیخته بود.»</a:t>
            </a:r>
            <a:endParaRPr lang="en-US" sz="3200">
              <a:solidFill>
                <a:srgbClr val="339933"/>
              </a:solidFill>
              <a:ea typeface="Times New Roman" pitchFamily="18" charset="0"/>
              <a:cs typeface="B Mitra" pitchFamily="2" charset="-78"/>
            </a:endParaRPr>
          </a:p>
          <a:p>
            <a:pPr algn="justLow" rtl="1" eaLnBrk="0" hangingPunct="0">
              <a:tabLst>
                <a:tab pos="457200" algn="l"/>
              </a:tabLst>
            </a:pPr>
            <a:endParaRPr lang="fa-IR" sz="4000">
              <a:solidFill>
                <a:srgbClr val="339933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untitled-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3733800" y="2667000"/>
            <a:ext cx="441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fa-IR" sz="4500">
                <a:solidFill>
                  <a:srgbClr val="008000"/>
                </a:solidFill>
                <a:cs typeface="B Compset" pitchFamily="2" charset="-78"/>
              </a:rPr>
              <a:t> </a:t>
            </a:r>
            <a:r>
              <a:rPr lang="fa-IR" sz="5400">
                <a:solidFill>
                  <a:schemeClr val="bg1"/>
                </a:solidFill>
                <a:cs typeface="B Compset" pitchFamily="2" charset="-78"/>
              </a:rPr>
              <a:t>لقب امیرالمؤمنین</a:t>
            </a:r>
            <a:endParaRPr lang="en-US" sz="5400">
              <a:solidFill>
                <a:schemeClr val="bg1"/>
              </a:solidFill>
              <a:cs typeface="B Compse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OS1306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524000" y="1981200"/>
            <a:ext cx="55626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endParaRPr lang="en-US" dirty="0"/>
          </a:p>
          <a:p>
            <a:pPr algn="ctr"/>
            <a:r>
              <a:rPr lang="fa-IR" sz="4500" dirty="0" smtClean="0">
                <a:solidFill>
                  <a:schemeClr val="accent2">
                    <a:lumMod val="40000"/>
                    <a:lumOff val="60000"/>
                  </a:schemeClr>
                </a:solidFill>
                <a:cs typeface="B Compset" pitchFamily="2" charset="-78"/>
              </a:rPr>
              <a:t> </a:t>
            </a:r>
            <a:r>
              <a:rPr lang="fa-IR" sz="6000" dirty="0" smtClean="0">
                <a:solidFill>
                  <a:schemeClr val="accent2">
                    <a:lumMod val="40000"/>
                    <a:lumOff val="60000"/>
                  </a:schemeClr>
                </a:solidFill>
                <a:cs typeface="B Compset" pitchFamily="2" charset="-78"/>
              </a:rPr>
              <a:t>وصی و </a:t>
            </a:r>
            <a:r>
              <a:rPr lang="fa-IR" sz="6000" dirty="0">
                <a:solidFill>
                  <a:schemeClr val="accent2">
                    <a:lumMod val="40000"/>
                    <a:lumOff val="60000"/>
                  </a:schemeClr>
                </a:solidFill>
                <a:cs typeface="B Compset" pitchFamily="2" charset="-78"/>
              </a:rPr>
              <a:t>جانشین </a:t>
            </a:r>
            <a:r>
              <a:rPr lang="fa-IR" sz="6000" dirty="0" smtClean="0">
                <a:solidFill>
                  <a:schemeClr val="accent2">
                    <a:lumMod val="40000"/>
                    <a:lumOff val="60000"/>
                  </a:schemeClr>
                </a:solidFill>
                <a:cs typeface="B Compset" pitchFamily="2" charset="-78"/>
              </a:rPr>
              <a:t>پیامبر</a:t>
            </a:r>
            <a:endParaRPr lang="en-US" sz="6000" dirty="0" smtClean="0">
              <a:solidFill>
                <a:schemeClr val="accent2">
                  <a:lumMod val="40000"/>
                  <a:lumOff val="60000"/>
                </a:schemeClr>
              </a:solidFill>
              <a:cs typeface="B Compset" pitchFamily="2" charset="-78"/>
            </a:endParaRPr>
          </a:p>
          <a:p>
            <a:pPr algn="ctr"/>
            <a:r>
              <a:rPr lang="fa-IR" sz="6000" dirty="0" smtClean="0">
                <a:solidFill>
                  <a:srgbClr val="008000"/>
                </a:solidFill>
                <a:cs typeface="B Compset" pitchFamily="2" charset="-78"/>
              </a:rPr>
              <a:t> </a:t>
            </a:r>
            <a:r>
              <a:rPr lang="fa-IR" sz="6000" dirty="0">
                <a:solidFill>
                  <a:schemeClr val="accent2">
                    <a:lumMod val="40000"/>
                    <a:lumOff val="60000"/>
                  </a:schemeClr>
                </a:solidFill>
                <a:cs typeface="B Compset" pitchFamily="2" charset="-78"/>
              </a:rPr>
              <a:t>صلی الله علیه و آله و </a:t>
            </a:r>
            <a:r>
              <a:rPr lang="fa-IR" sz="6000" dirty="0" smtClean="0">
                <a:solidFill>
                  <a:schemeClr val="accent2">
                    <a:lumMod val="40000"/>
                    <a:lumOff val="60000"/>
                  </a:schemeClr>
                </a:solidFill>
                <a:cs typeface="B Compset" pitchFamily="2" charset="-78"/>
              </a:rPr>
              <a:t>سلم</a:t>
            </a:r>
            <a:endParaRPr lang="en-US" sz="6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6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2362200" y="1981200"/>
            <a:ext cx="58674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fa-IR" sz="150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B Compset" pitchFamily="2" charset="-78"/>
              </a:rPr>
              <a:t>علم </a:t>
            </a:r>
            <a:r>
              <a:rPr lang="fa-IR" sz="150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B Compset" pitchFamily="2" charset="-78"/>
              </a:rPr>
              <a:t>الاهی</a:t>
            </a:r>
            <a:endParaRPr lang="en-US" sz="15000" dirty="0">
              <a:solidFill>
                <a:schemeClr val="accent2">
                  <a:lumMod val="75000"/>
                </a:schemeClr>
              </a:solidFill>
              <a:latin typeface="Arial Black" pitchFamily="34" charset="0"/>
              <a:cs typeface="B Compse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_scn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46.JPG"/>
          <p:cNvPicPr>
            <a:picLocks noChangeAspect="1"/>
          </p:cNvPicPr>
          <p:nvPr/>
        </p:nvPicPr>
        <p:blipFill>
          <a:blip r:embed="rId4">
            <a:lum bright="30000" contras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143000" y="2667000"/>
            <a:ext cx="701992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fa-IR" sz="8000" dirty="0" smtClean="0">
                <a:solidFill>
                  <a:schemeClr val="bg1">
                    <a:lumMod val="95000"/>
                  </a:schemeClr>
                </a:solidFill>
                <a:cs typeface="B Compset" pitchFamily="2" charset="-78"/>
              </a:rPr>
              <a:t> </a:t>
            </a:r>
            <a:r>
              <a:rPr lang="fa-IR" sz="8000" dirty="0">
                <a:solidFill>
                  <a:schemeClr val="accent4">
                    <a:lumMod val="50000"/>
                  </a:schemeClr>
                </a:solidFill>
                <a:cs typeface="B Compset" pitchFamily="2" charset="-78"/>
              </a:rPr>
              <a:t>تولد و مرگ در </a:t>
            </a:r>
            <a:r>
              <a:rPr lang="fa-IR" sz="8000" dirty="0" smtClean="0">
                <a:solidFill>
                  <a:schemeClr val="accent4">
                    <a:lumMod val="50000"/>
                  </a:schemeClr>
                </a:solidFill>
                <a:cs typeface="B Compset" pitchFamily="2" charset="-78"/>
              </a:rPr>
              <a:t>خانه</a:t>
            </a:r>
            <a:r>
              <a:rPr lang="fa-IR" sz="8000" dirty="0" smtClean="0">
                <a:solidFill>
                  <a:schemeClr val="accent4">
                    <a:lumMod val="50000"/>
                  </a:schemeClr>
                </a:solidFill>
              </a:rPr>
              <a:t>‌</a:t>
            </a:r>
            <a:r>
              <a:rPr lang="fa-IR" sz="8000" dirty="0" smtClean="0">
                <a:solidFill>
                  <a:schemeClr val="accent4">
                    <a:lumMod val="50000"/>
                  </a:schemeClr>
                </a:solidFill>
                <a:cs typeface="B Compset" pitchFamily="2" charset="-78"/>
              </a:rPr>
              <a:t> </a:t>
            </a:r>
            <a:r>
              <a:rPr lang="fa-IR" sz="8000" dirty="0">
                <a:solidFill>
                  <a:schemeClr val="accent4">
                    <a:lumMod val="50000"/>
                  </a:schemeClr>
                </a:solidFill>
                <a:cs typeface="B Compset" pitchFamily="2" charset="-78"/>
              </a:rPr>
              <a:t>خدا</a:t>
            </a:r>
            <a:endParaRPr lang="en-US" sz="8000" dirty="0">
              <a:solidFill>
                <a:schemeClr val="accent4">
                  <a:lumMod val="50000"/>
                </a:schemeClr>
              </a:solidFill>
              <a:cs typeface="B Compse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g1824"/>
          <p:cNvPicPr>
            <a:picLocks noChangeAspect="1" noChangeArrowheads="1"/>
          </p:cNvPicPr>
          <p:nvPr/>
        </p:nvPicPr>
        <p:blipFill>
          <a:blip r:embed="rId3">
            <a:lum bright="14000" contrast="1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0" y="2438400"/>
            <a:ext cx="72390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fa-IR" sz="3200"/>
              <a:t>«اگر این خطیب بزرگ (علی علیه السلام) در عصر</a:t>
            </a:r>
          </a:p>
          <a:p>
            <a:pPr algn="r"/>
            <a:r>
              <a:rPr lang="fa-IR" sz="3200"/>
              <a:t> ما هم اکنون بر منبر کوفه پا می نهاد، می دیدید که </a:t>
            </a:r>
          </a:p>
          <a:p>
            <a:pPr algn="r"/>
            <a:r>
              <a:rPr lang="fa-IR" sz="3200"/>
              <a:t>مسجد کوفه با آن پهناوریش، از سران و بزرگان اروپا</a:t>
            </a:r>
          </a:p>
          <a:p>
            <a:pPr algn="r"/>
            <a:r>
              <a:rPr lang="fa-IR" sz="3200"/>
              <a:t> موج می زد، می آمدند تا از دریای سرازیر دانشش </a:t>
            </a:r>
          </a:p>
          <a:p>
            <a:pPr algn="r"/>
            <a:r>
              <a:rPr lang="fa-IR" sz="3200"/>
              <a:t>روحشان را سیراب کنند.</a:t>
            </a:r>
            <a:endParaRPr lang="en-US" sz="320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286000" y="685800"/>
            <a:ext cx="6629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fa-IR" sz="2800"/>
              <a:t>نرسیسیان، دانشمند مسیحی (دبیر اول سفارتخانه بریتانیا در بغداد):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533400" y="6022975"/>
            <a:ext cx="6297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/>
              <a:t>. </a:t>
            </a:r>
            <a:r>
              <a:rPr lang="fa-IR" sz="2400">
                <a:solidFill>
                  <a:schemeClr val="bg1"/>
                </a:solidFill>
              </a:rPr>
              <a:t>ما هو نهج­البلاغة، ص 3/ حساس­ترین فراز تاریخ، ص</a:t>
            </a:r>
            <a:r>
              <a:rPr lang="fa-IR">
                <a:solidFill>
                  <a:schemeClr val="bg1"/>
                </a:solidFill>
              </a:rPr>
              <a:t> 262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4" name="Picture 4" descr="Picture 644"/>
          <p:cNvPicPr>
            <a:picLocks noChangeAspect="1" noChangeArrowheads="1"/>
          </p:cNvPicPr>
          <p:nvPr/>
        </p:nvPicPr>
        <p:blipFill>
          <a:blip r:embed="rId3">
            <a:lum bright="26000" contrast="-1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81000" y="1600200"/>
            <a:ext cx="84582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fa-IR" sz="3200"/>
              <a:t>یاد و نام علی [علیه السلام] مانند مشک است که هر چه روی </a:t>
            </a:r>
          </a:p>
          <a:p>
            <a:pPr algn="r"/>
            <a:r>
              <a:rPr lang="fa-IR" sz="3200"/>
              <a:t>آن را بپوشانی باز بوی معطّر آن به مشام می­رسد و همچون </a:t>
            </a:r>
          </a:p>
          <a:p>
            <a:pPr algn="r"/>
            <a:r>
              <a:rPr lang="fa-IR" sz="3200"/>
              <a:t>خورشید تابان است که با کف دست پنهان نمی گردد، مثل روز </a:t>
            </a:r>
          </a:p>
          <a:p>
            <a:pPr algn="r" rtl="1"/>
            <a:r>
              <a:rPr lang="fa-IR" sz="3200"/>
              <a:t>روشن است که اگر یک نفر او را نبیند، دیدگان دیگران او را </a:t>
            </a:r>
          </a:p>
          <a:p>
            <a:pPr algn="r" rtl="1"/>
            <a:r>
              <a:rPr lang="fa-IR" sz="3200"/>
              <a:t>خواهند دید. من نمی دانم که درباره مردی که تمام فضائل به</a:t>
            </a:r>
          </a:p>
          <a:p>
            <a:pPr algn="r" rtl="1"/>
            <a:r>
              <a:rPr lang="fa-IR" sz="3200"/>
              <a:t> او برمی گردد و کلّیه فرقه های اسلامی (برای اثبات </a:t>
            </a:r>
          </a:p>
          <a:p>
            <a:pPr algn="r" rtl="1"/>
            <a:r>
              <a:rPr lang="fa-IR" sz="3200"/>
              <a:t>حقّانیت خود) خود را به وی منسوب می دارند چه بگویم، علی </a:t>
            </a:r>
          </a:p>
          <a:p>
            <a:pPr algn="r" rtl="1"/>
            <a:r>
              <a:rPr lang="fa-IR" sz="3200"/>
              <a:t>مردی است که در همه فضائل و کمالات شایسته کسی به پای او</a:t>
            </a:r>
          </a:p>
          <a:p>
            <a:pPr algn="r" rtl="1"/>
            <a:r>
              <a:rPr lang="fa-IR" sz="3200"/>
              <a:t>نمی رسد.</a:t>
            </a:r>
            <a:endParaRPr 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566863" y="609600"/>
            <a:ext cx="75549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3200"/>
              <a:t>ابن ابی الحدید، دانشمند بزرگ سنّی و شارح نهج البلاغة</a:t>
            </a:r>
            <a:r>
              <a:rPr lang="fa-IR"/>
              <a:t>:</a:t>
            </a:r>
            <a:endParaRPr lang="en-US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0" y="5942013"/>
            <a:ext cx="5410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ar-SA"/>
              <a:t>تجرید العقائد، مبحث پنجم، به نقل از مکتب اسلام، سال 5، شماره 10 / شناخت اسلام از نظر وحی و تعالیم، شیخ حسن کافی، ص 856 و 857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_AC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914400" y="2133600"/>
            <a:ext cx="6629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fa-IR" sz="19900">
                <a:solidFill>
                  <a:schemeClr val="bg1"/>
                </a:solidFill>
                <a:latin typeface="Thames New" pitchFamily="2" charset="0"/>
              </a:rPr>
              <a:t>خلاصه</a:t>
            </a:r>
            <a:endParaRPr lang="en-US" sz="19900">
              <a:solidFill>
                <a:schemeClr val="bg1"/>
              </a:solidFill>
              <a:latin typeface="Thames New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g5587"/>
          <p:cNvPicPr>
            <a:picLocks noChangeAspect="1" noChangeArrowheads="1"/>
          </p:cNvPicPr>
          <p:nvPr/>
        </p:nvPicPr>
        <p:blipFill>
          <a:blip r:embed="rId3">
            <a:lum bright="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04800" y="1600200"/>
            <a:ext cx="8610600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fa-IR" sz="5400"/>
              <a:t>فضایل امیرالمؤمنین علیه السلام در </a:t>
            </a:r>
          </a:p>
          <a:p>
            <a:pPr algn="ctr"/>
            <a:endParaRPr lang="fa-IR" sz="5400"/>
          </a:p>
          <a:p>
            <a:pPr algn="ctr"/>
            <a:r>
              <a:rPr lang="fa-IR" sz="5400"/>
              <a:t>  </a:t>
            </a:r>
            <a:r>
              <a:rPr lang="fa-IR" sz="5400">
                <a:solidFill>
                  <a:schemeClr val="bg1"/>
                </a:solidFill>
              </a:rPr>
              <a:t>تمام جهان</a:t>
            </a:r>
          </a:p>
          <a:p>
            <a:pPr algn="ctr"/>
            <a:endParaRPr lang="fa-IR" sz="3600"/>
          </a:p>
          <a:p>
            <a:pPr algn="ctr"/>
            <a:r>
              <a:rPr lang="fa-IR" sz="5400"/>
              <a:t>شناخته شده است.</a:t>
            </a:r>
            <a:endParaRPr lang="en-US" sz="540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12[1]_2"/>
          <p:cNvPicPr>
            <a:picLocks noChangeAspect="1" noChangeArrowheads="1"/>
          </p:cNvPicPr>
          <p:nvPr/>
        </p:nvPicPr>
        <p:blipFill>
          <a:blip r:embed="rId3">
            <a:lum contrast="-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68313" y="1341438"/>
            <a:ext cx="8326437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endParaRPr lang="fa-IR" sz="4400">
              <a:cs typeface="B Compset" pitchFamily="2" charset="-78"/>
            </a:endParaRPr>
          </a:p>
          <a:p>
            <a:pPr algn="ctr" rtl="1"/>
            <a:r>
              <a:rPr lang="fa-IR" sz="4400">
                <a:solidFill>
                  <a:schemeClr val="bg1"/>
                </a:solidFill>
                <a:cs typeface="B Compset" pitchFamily="2" charset="-78"/>
              </a:rPr>
              <a:t>اگر تمام درخت</a:t>
            </a:r>
            <a:r>
              <a:rPr lang="fa-IR" sz="4400">
                <a:solidFill>
                  <a:schemeClr val="bg1"/>
                </a:solidFill>
              </a:rPr>
              <a:t>‌</a:t>
            </a:r>
            <a:r>
              <a:rPr lang="fa-IR" sz="4400">
                <a:solidFill>
                  <a:schemeClr val="bg1"/>
                </a:solidFill>
                <a:cs typeface="B Compset" pitchFamily="2" charset="-78"/>
              </a:rPr>
              <a:t>ها قلم شود و آب دریاها مرکب،</a:t>
            </a:r>
          </a:p>
          <a:p>
            <a:pPr algn="ctr" rtl="1"/>
            <a:endParaRPr lang="fa-IR" sz="4400">
              <a:solidFill>
                <a:schemeClr val="bg1"/>
              </a:solidFill>
              <a:cs typeface="B Compset" pitchFamily="2" charset="-78"/>
            </a:endParaRPr>
          </a:p>
          <a:p>
            <a:pPr algn="ctr" rtl="1"/>
            <a:endParaRPr lang="fa-IR" sz="4400">
              <a:solidFill>
                <a:schemeClr val="bg1"/>
              </a:solidFill>
              <a:cs typeface="B Compset" pitchFamily="2" charset="-78"/>
            </a:endParaRPr>
          </a:p>
          <a:p>
            <a:pPr algn="ctr" rtl="1"/>
            <a:r>
              <a:rPr lang="fa-IR" sz="4400">
                <a:solidFill>
                  <a:schemeClr val="bg1"/>
                </a:solidFill>
                <a:cs typeface="B Compset" pitchFamily="2" charset="-78"/>
              </a:rPr>
              <a:t> نمی</a:t>
            </a:r>
            <a:r>
              <a:rPr lang="fa-IR" sz="4400">
                <a:solidFill>
                  <a:schemeClr val="bg1"/>
                </a:solidFill>
              </a:rPr>
              <a:t>‌</a:t>
            </a:r>
            <a:r>
              <a:rPr lang="fa-IR" sz="4400">
                <a:solidFill>
                  <a:schemeClr val="bg1"/>
                </a:solidFill>
                <a:cs typeface="B Compset" pitchFamily="2" charset="-78"/>
              </a:rPr>
              <a:t>توانند فضایل علی علیه السلام را بنویسند.</a:t>
            </a:r>
            <a:endParaRPr lang="en-US" sz="4400">
              <a:solidFill>
                <a:schemeClr val="bg1"/>
              </a:solidFill>
              <a:cs typeface="B Compse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Picture 6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295400" y="838200"/>
            <a:ext cx="598963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fa-IR" sz="9600">
                <a:solidFill>
                  <a:srgbClr val="008000"/>
                </a:solidFill>
                <a:cs typeface="B Compset" pitchFamily="2" charset="-78"/>
              </a:rPr>
              <a:t>از فضایل ایشان:</a:t>
            </a:r>
            <a:endParaRPr lang="en-US" sz="9600">
              <a:solidFill>
                <a:srgbClr val="008000"/>
              </a:solidFill>
              <a:cs typeface="B Compse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Dg559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0"/>
            <a:ext cx="8305800" cy="6229350"/>
          </a:xfrm>
          <a:prstGeom prst="rect">
            <a:avLst/>
          </a:prstGeom>
          <a:noFill/>
        </p:spPr>
      </p:pic>
      <p:pic>
        <p:nvPicPr>
          <p:cNvPr id="12294" name="Picture 6" descr="mahdi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62375"/>
            <a:ext cx="4038600" cy="3095625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04800" y="2514600"/>
            <a:ext cx="58308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fa-IR" sz="5400">
                <a:solidFill>
                  <a:srgbClr val="0066FF"/>
                </a:solidFill>
                <a:cs typeface="B Compset" pitchFamily="2" charset="-78"/>
              </a:rPr>
              <a:t>نخستین مسلمان و نمازگزار</a:t>
            </a:r>
            <a:endParaRPr lang="en-US" sz="540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6" name="Picture 4" descr="IMAM_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524000" y="1905000"/>
            <a:ext cx="7291387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fa-IR" sz="4500" dirty="0">
                <a:solidFill>
                  <a:srgbClr val="0066FF"/>
                </a:solidFill>
                <a:cs typeface="B Compset" pitchFamily="2" charset="-78"/>
              </a:rPr>
              <a:t>فداکاری برای حفظ جان پیامبر </a:t>
            </a:r>
            <a:r>
              <a:rPr lang="fa-IR" sz="2400" dirty="0">
                <a:solidFill>
                  <a:srgbClr val="0066FF"/>
                </a:solidFill>
                <a:cs typeface="B Compset" pitchFamily="2" charset="-78"/>
              </a:rPr>
              <a:t>صلی الله علیه و آله</a:t>
            </a:r>
          </a:p>
          <a:p>
            <a:pPr algn="r" rtl="1"/>
            <a:r>
              <a:rPr lang="fa-IR" sz="4500" dirty="0">
                <a:solidFill>
                  <a:srgbClr val="0066FF"/>
                </a:solidFill>
                <a:cs typeface="B Compset" pitchFamily="2" charset="-78"/>
              </a:rPr>
              <a:t/>
            </a:r>
            <a:br>
              <a:rPr lang="fa-IR" sz="4500" dirty="0">
                <a:solidFill>
                  <a:srgbClr val="0066FF"/>
                </a:solidFill>
                <a:cs typeface="B Compset" pitchFamily="2" charset="-78"/>
              </a:rPr>
            </a:br>
            <a:r>
              <a:rPr lang="fa-IR" sz="4500" dirty="0">
                <a:solidFill>
                  <a:srgbClr val="0066FF"/>
                </a:solidFill>
                <a:cs typeface="B Compset" pitchFamily="2" charset="-78"/>
              </a:rPr>
              <a:t> 	و خوابیدن در جای ایشان</a:t>
            </a:r>
            <a:endParaRPr lang="en-US" sz="4500" dirty="0">
              <a:solidFill>
                <a:srgbClr val="0066FF"/>
              </a:solidFill>
              <a:cs typeface="B Compse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</TotalTime>
  <Words>413</Words>
  <Application>Microsoft Office PowerPoint</Application>
  <PresentationFormat>On-screen Show (4:3)</PresentationFormat>
  <Paragraphs>60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123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Moji</dc:creator>
  <cp:lastModifiedBy>Kashef</cp:lastModifiedBy>
  <cp:revision>10</cp:revision>
  <dcterms:created xsi:type="dcterms:W3CDTF">2008-12-01T17:30:33Z</dcterms:created>
  <dcterms:modified xsi:type="dcterms:W3CDTF">2008-12-02T08:41:57Z</dcterms:modified>
</cp:coreProperties>
</file>