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3CC0F4F-D1F4-4A56-836E-C4B9F96A5F38}" type="datetimeFigureOut">
              <a:rPr lang="fa-IR" smtClean="0"/>
              <a:t>1429/11/22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5DABDB0-C2F0-45B3-80F7-38712700A39A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cs typeface="Arial" pitchFamily="34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A279F7-11A6-4D67-9F86-BC67B0A76BDA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[1]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291" y="214290"/>
            <a:ext cx="9157291" cy="6848061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angle 6"/>
          <p:cNvSpPr/>
          <p:nvPr/>
        </p:nvSpPr>
        <p:spPr>
          <a:xfrm>
            <a:off x="1071538" y="3357562"/>
            <a:ext cx="7286676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پس باید این سخن را حاضران به غایبان و پدران به فرزندان تا روز قیامت برسانند</a:t>
            </a:r>
            <a:r>
              <a:rPr lang="en-US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</a:t>
            </a:r>
            <a:endParaRPr lang="fa-IR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50" y="928688"/>
            <a:ext cx="885825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68513" y="1214438"/>
            <a:ext cx="50069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28728" y="785794"/>
            <a:ext cx="6646526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فَلْيُبَلِّغِ الْ</a:t>
            </a:r>
            <a:r>
              <a:rPr lang="fa-IR" sz="5400" b="1" dirty="0">
                <a:ln w="10541" cmpd="sng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حا</a:t>
            </a:r>
            <a:r>
              <a:rPr lang="fa-IR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ضِرُ الْغائِبَ وَالْوالِدُ الْوَلَدَ إِلى‏ يَوْمِ الْقِيامَةِ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 Antiqua" pitchFamily="18" charset="0"/>
                <a:cs typeface="Times New Roman" pitchFamily="18" charset="0"/>
              </a:rPr>
              <a:t>.</a:t>
            </a: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620713"/>
            <a:ext cx="748506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fa-IR" sz="3600" dirty="0">
              <a:solidFill>
                <a:srgbClr val="FF6600"/>
              </a:solidFill>
              <a:cs typeface="B Titr" pitchFamily="2" charset="-78"/>
            </a:endParaRPr>
          </a:p>
          <a:p>
            <a:pPr algn="r"/>
            <a:r>
              <a:rPr lang="fa-IR" sz="3600" dirty="0">
                <a:solidFill>
                  <a:srgbClr val="FF6600"/>
                </a:solidFill>
                <a:cs typeface="B Titr" pitchFamily="2" charset="-78"/>
              </a:rPr>
              <a:t>در خطبه غدیر پیامبر </a:t>
            </a:r>
            <a:r>
              <a:rPr lang="fa-IR" sz="2000" dirty="0">
                <a:solidFill>
                  <a:srgbClr val="FF6600"/>
                </a:solidFill>
                <a:cs typeface="B Titr" pitchFamily="2" charset="-78"/>
              </a:rPr>
              <a:t>صلی الله علیه و آله و سلم</a:t>
            </a:r>
            <a:r>
              <a:rPr lang="fa-IR" sz="3600" dirty="0">
                <a:solidFill>
                  <a:srgbClr val="FF6600"/>
                </a:solidFill>
                <a:cs typeface="B Titr" pitchFamily="2" charset="-78"/>
              </a:rPr>
              <a:t> 20 جمله </a:t>
            </a:r>
          </a:p>
          <a:p>
            <a:pPr algn="r"/>
            <a:endParaRPr lang="fa-IR" sz="3600" dirty="0">
              <a:solidFill>
                <a:srgbClr val="FF6600"/>
              </a:solidFill>
              <a:cs typeface="B Titr" pitchFamily="2" charset="-78"/>
            </a:endParaRPr>
          </a:p>
          <a:p>
            <a:pPr algn="r"/>
            <a:r>
              <a:rPr lang="fa-IR" sz="3600" dirty="0">
                <a:solidFill>
                  <a:srgbClr val="FF6600"/>
                </a:solidFill>
                <a:cs typeface="B Titr" pitchFamily="2" charset="-78"/>
              </a:rPr>
              <a:t>راجع به </a:t>
            </a:r>
            <a:r>
              <a:rPr lang="fa-IR" sz="3600" dirty="0" smtClean="0">
                <a:solidFill>
                  <a:srgbClr val="FF6600"/>
                </a:solidFill>
                <a:cs typeface="B Titr" pitchFamily="2" charset="-78"/>
              </a:rPr>
              <a:t>ائمه معصومین </a:t>
            </a:r>
            <a:r>
              <a:rPr lang="fa-IR" sz="2000" dirty="0" smtClean="0">
                <a:solidFill>
                  <a:srgbClr val="FF6600"/>
                </a:solidFill>
                <a:cs typeface="B Titr" pitchFamily="2" charset="-78"/>
              </a:rPr>
              <a:t>علیهم السلام</a:t>
            </a:r>
            <a:endParaRPr lang="fa-IR" sz="3600" dirty="0">
              <a:solidFill>
                <a:srgbClr val="FF6600"/>
              </a:solidFill>
              <a:cs typeface="B Titr" pitchFamily="2" charset="-78"/>
            </a:endParaRPr>
          </a:p>
          <a:p>
            <a:pPr algn="r"/>
            <a:endParaRPr lang="fa-IR" sz="3600" dirty="0">
              <a:solidFill>
                <a:srgbClr val="FF6600"/>
              </a:solidFill>
              <a:cs typeface="B Titr" pitchFamily="2" charset="-78"/>
            </a:endParaRPr>
          </a:p>
          <a:p>
            <a:pPr algn="r"/>
            <a:r>
              <a:rPr lang="fa-IR" sz="3600" dirty="0" smtClean="0">
                <a:solidFill>
                  <a:srgbClr val="FF6600"/>
                </a:solidFill>
                <a:cs typeface="B Titr" pitchFamily="2" charset="-78"/>
              </a:rPr>
              <a:t> </a:t>
            </a:r>
            <a:r>
              <a:rPr lang="fa-IR" sz="3600" dirty="0">
                <a:solidFill>
                  <a:srgbClr val="FF6600"/>
                </a:solidFill>
                <a:cs typeface="B Titr" pitchFamily="2" charset="-78"/>
              </a:rPr>
              <a:t>بیان می</a:t>
            </a:r>
            <a:r>
              <a:rPr lang="fa-IR" sz="3600" dirty="0">
                <a:solidFill>
                  <a:srgbClr val="FF6600"/>
                </a:solidFill>
              </a:rPr>
              <a:t>‌</a:t>
            </a:r>
            <a:r>
              <a:rPr lang="fa-IR" sz="3600" dirty="0">
                <a:solidFill>
                  <a:srgbClr val="FF6600"/>
                </a:solidFill>
                <a:cs typeface="B Titr" pitchFamily="2" charset="-78"/>
              </a:rPr>
              <a:t>کنند.</a:t>
            </a:r>
          </a:p>
          <a:p>
            <a:pPr algn="r"/>
            <a:endParaRPr lang="en-US" sz="3600" dirty="0">
              <a:solidFill>
                <a:srgbClr val="FF6600"/>
              </a:solidFill>
              <a:cs typeface="B Titr" pitchFamily="2" charset="-78"/>
            </a:endParaRPr>
          </a:p>
        </p:txBody>
      </p:sp>
      <p:pic>
        <p:nvPicPr>
          <p:cNvPr id="8195" name="Picture 5" descr="0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0288" y="981075"/>
            <a:ext cx="1574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 descr="07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4941888"/>
            <a:ext cx="67691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752600"/>
            <a:ext cx="8072462" cy="3170099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01600"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pPr lvl="0" algn="ctr"/>
            <a:endParaRPr lang="fa-IR" sz="4000" dirty="0" smtClean="0">
              <a:solidFill>
                <a:schemeClr val="bg2"/>
              </a:solidFill>
              <a:cs typeface="Zar" pitchFamily="2" charset="-78"/>
            </a:endParaRPr>
          </a:p>
          <a:p>
            <a:pPr lvl="0" algn="ctr"/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پیامبر </a:t>
            </a:r>
            <a:r>
              <a:rPr lang="fa-IR" sz="2000" dirty="0" smtClean="0">
                <a:solidFill>
                  <a:schemeClr val="bg2"/>
                </a:solidFill>
                <a:cs typeface="Zar" pitchFamily="2" charset="-78"/>
              </a:rPr>
              <a:t>صلی الله علیه و آله </a:t>
            </a:r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به وضوح در خطبه از امام زمان </a:t>
            </a:r>
            <a:r>
              <a:rPr lang="fa-IR" sz="2000" dirty="0" smtClean="0">
                <a:solidFill>
                  <a:schemeClr val="bg2"/>
                </a:solidFill>
                <a:cs typeface="Zar" pitchFamily="2" charset="-78"/>
              </a:rPr>
              <a:t>علیه السلام</a:t>
            </a:r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 نام </a:t>
            </a:r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می‌برند و ما را توصیه به پذیرفتن ولایت </a:t>
            </a:r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امام زمان </a:t>
            </a:r>
            <a:endParaRPr lang="en-US" sz="4000" dirty="0" smtClean="0">
              <a:solidFill>
                <a:schemeClr val="bg2"/>
              </a:solidFill>
              <a:cs typeface="Zar" pitchFamily="2" charset="-78"/>
            </a:endParaRPr>
          </a:p>
          <a:p>
            <a:pPr lvl="0" algn="ctr"/>
            <a:r>
              <a:rPr lang="fa-IR" sz="2000" dirty="0" smtClean="0">
                <a:solidFill>
                  <a:schemeClr val="bg2"/>
                </a:solidFill>
                <a:cs typeface="Zar" pitchFamily="2" charset="-78"/>
              </a:rPr>
              <a:t>علیه </a:t>
            </a:r>
            <a:r>
              <a:rPr lang="fa-IR" sz="2000" dirty="0" smtClean="0">
                <a:solidFill>
                  <a:schemeClr val="bg2"/>
                </a:solidFill>
                <a:cs typeface="Zar" pitchFamily="2" charset="-78"/>
              </a:rPr>
              <a:t>السلام </a:t>
            </a:r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و </a:t>
            </a:r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بیعت با ایشان می‌کنند</a:t>
            </a:r>
            <a:r>
              <a:rPr lang="fa-IR" sz="4000" dirty="0" smtClean="0">
                <a:solidFill>
                  <a:schemeClr val="bg2"/>
                </a:solidFill>
                <a:cs typeface="Zar" pitchFamily="2" charset="-78"/>
              </a:rPr>
              <a:t>.</a:t>
            </a:r>
            <a:endParaRPr lang="en-US" sz="4000" dirty="0" smtClean="0">
              <a:solidFill>
                <a:schemeClr val="bg2"/>
              </a:solidFill>
              <a:cs typeface="Zar" pitchFamily="2" charset="-78"/>
            </a:endParaRPr>
          </a:p>
          <a:p>
            <a:pPr lvl="0" algn="ctr"/>
            <a:endParaRPr lang="fa-IR" sz="4000" dirty="0">
              <a:solidFill>
                <a:schemeClr val="bg2"/>
              </a:solidFill>
              <a:cs typeface="Zar" pitchFamily="2" charset="-78"/>
            </a:endParaRPr>
          </a:p>
        </p:txBody>
      </p:sp>
      <p:pic>
        <p:nvPicPr>
          <p:cNvPr id="19459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533400"/>
            <a:ext cx="1143008" cy="1181974"/>
          </a:xfrm>
          <a:prstGeom prst="rect">
            <a:avLst/>
          </a:prstGeom>
          <a:noFill/>
        </p:spPr>
      </p:pic>
      <p:pic>
        <p:nvPicPr>
          <p:cNvPr id="5" name="Picture 3" descr="C:\Documents and Settings\Hossein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3962400" y="4953000"/>
            <a:ext cx="1143008" cy="1181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785786" y="1000108"/>
          <a:ext cx="7555240" cy="4857784"/>
        </p:xfrm>
        <a:graphic>
          <a:graphicData uri="http://schemas.openxmlformats.org/presentationml/2006/ole">
            <p:oleObj spid="_x0000_s1026" name="Image" r:id="rId3" imgW="34996825" imgH="22501587" progId="Photoshop.Image.10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Hossein\My Documents\My Pictures\photoshop\frame\Background-Textures-3\Textured_B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1071563" y="1500188"/>
            <a:ext cx="6929437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fa-IR" sz="5400" dirty="0">
                <a:cs typeface="Zar" pitchFamily="2" charset="-78"/>
              </a:rPr>
              <a:t>معنای تمسک: </a:t>
            </a:r>
          </a:p>
          <a:p>
            <a:pPr algn="ctr" rtl="1"/>
            <a:r>
              <a:rPr lang="fa-IR" sz="5400" dirty="0">
                <a:cs typeface="Zar" pitchFamily="2" charset="-78"/>
              </a:rPr>
              <a:t>امام زمان را وارد زندگی خود کنیم و در هر کاری رضایت آن حضرت را در نظر بگیریم.</a:t>
            </a:r>
            <a:endParaRPr lang="en-US" sz="5400" dirty="0">
              <a:cs typeface="Zar" pitchFamily="2" charset="-78"/>
            </a:endParaRPr>
          </a:p>
          <a:p>
            <a:pPr algn="ctr" rtl="1"/>
            <a:endParaRPr lang="fa-IR" sz="3200" dirty="0">
              <a:cs typeface="Zar" pitchFamily="2" charset="-78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857364"/>
            <a:ext cx="6786610" cy="317009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11125">
            <a:solidFill>
              <a:schemeClr val="accent1">
                <a:lumMod val="75000"/>
              </a:schemeClr>
            </a:solidFill>
          </a:ln>
        </p:spPr>
        <p:txBody>
          <a:bodyPr wrap="square" rtlCol="1">
            <a:spAutoFit/>
          </a:bodyPr>
          <a:lstStyle/>
          <a:p>
            <a:pPr algn="ctr"/>
            <a:endParaRPr lang="fa-IR" sz="4000" dirty="0" smtClean="0">
              <a:solidFill>
                <a:srgbClr val="FFFFCC"/>
              </a:solidFill>
              <a:cs typeface="Zar" pitchFamily="2" charset="-78"/>
            </a:endParaRPr>
          </a:p>
          <a:p>
            <a:pPr algn="ctr"/>
            <a:r>
              <a:rPr lang="fa-IR" sz="4000" dirty="0" smtClean="0">
                <a:solidFill>
                  <a:srgbClr val="FFFFCC"/>
                </a:solidFill>
                <a:cs typeface="Zar" pitchFamily="2" charset="-78"/>
              </a:rPr>
              <a:t>تکلیف:</a:t>
            </a:r>
          </a:p>
          <a:p>
            <a:pPr algn="ctr"/>
            <a:r>
              <a:rPr lang="fa-IR" sz="4000" dirty="0" smtClean="0">
                <a:solidFill>
                  <a:srgbClr val="FFFFCC"/>
                </a:solidFill>
                <a:cs typeface="Zar" pitchFamily="2" charset="-78"/>
              </a:rPr>
              <a:t> </a:t>
            </a:r>
            <a:r>
              <a:rPr lang="fa-IR" sz="4000" dirty="0">
                <a:solidFill>
                  <a:srgbClr val="FFFFCC"/>
                </a:solidFill>
                <a:cs typeface="Zar" pitchFamily="2" charset="-78"/>
              </a:rPr>
              <a:t>وارد کردن امام زمان </a:t>
            </a:r>
            <a:r>
              <a:rPr lang="fa-IR" sz="4000" dirty="0" smtClean="0">
                <a:solidFill>
                  <a:srgbClr val="FFFFCC"/>
                </a:solidFill>
                <a:cs typeface="Zar" pitchFamily="2" charset="-78"/>
              </a:rPr>
              <a:t>(ع)به </a:t>
            </a:r>
            <a:r>
              <a:rPr lang="fa-IR" sz="4000" dirty="0">
                <a:solidFill>
                  <a:srgbClr val="FFFFCC"/>
                </a:solidFill>
                <a:cs typeface="Zar" pitchFamily="2" charset="-78"/>
              </a:rPr>
              <a:t>زندگی روزمره با سلام کردن به ایشان هنگام صبح</a:t>
            </a:r>
            <a:r>
              <a:rPr lang="fa-IR" sz="4000" dirty="0" smtClean="0">
                <a:solidFill>
                  <a:srgbClr val="FFFFCC"/>
                </a:solidFill>
                <a:cs typeface="Zar" pitchFamily="2" charset="-78"/>
              </a:rPr>
              <a:t>.</a:t>
            </a:r>
            <a:endParaRPr lang="en-US" sz="4000" dirty="0">
              <a:solidFill>
                <a:srgbClr val="FFFFCC"/>
              </a:solidFill>
              <a:cs typeface="Zar" pitchFamily="2" charset="-78"/>
            </a:endParaRPr>
          </a:p>
          <a:p>
            <a:pPr algn="ctr"/>
            <a:endParaRPr lang="fa-IR" sz="4000" dirty="0">
              <a:cs typeface="Zar" pitchFamily="2" charset="-78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126</Words>
  <Application>Microsoft Office PowerPoint</Application>
  <PresentationFormat>On-screen Show (4:3)</PresentationFormat>
  <Paragraphs>17</Paragraphs>
  <Slides>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Image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Hossein</cp:lastModifiedBy>
  <cp:revision>3</cp:revision>
  <dcterms:created xsi:type="dcterms:W3CDTF">2006-08-16T00:00:00Z</dcterms:created>
  <dcterms:modified xsi:type="dcterms:W3CDTF">2008-11-20T19:00:36Z</dcterms:modified>
</cp:coreProperties>
</file>