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7" r:id="rId2"/>
    <p:sldId id="258" r:id="rId3"/>
    <p:sldId id="259" r:id="rId4"/>
    <p:sldId id="260" r:id="rId5"/>
    <p:sldId id="261" r:id="rId6"/>
    <p:sldId id="262" r:id="rId7"/>
    <p:sldId id="263" r:id="rId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18B0"/>
    <a:srgbClr val="FF3399"/>
    <a:srgbClr val="FCF6FB"/>
    <a:srgbClr val="FBF7FB"/>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85" d="100"/>
          <a:sy n="85" d="100"/>
        </p:scale>
        <p:origin x="-112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16" name="Slide Number Placeholder 15"/>
          <p:cNvSpPr>
            <a:spLocks noGrp="1"/>
          </p:cNvSpPr>
          <p:nvPr>
            <p:ph type="sldNum" sz="quarter" idx="11"/>
          </p:nvPr>
        </p:nvSpPr>
        <p:spPr/>
        <p:txBody>
          <a:bodyPr/>
          <a:lstStyle/>
          <a:p>
            <a:fld id="{55497B75-6467-426B-8098-4294B00A75D8}" type="slidenum">
              <a:rPr lang="fa-IR" smtClean="0"/>
              <a:pPr/>
              <a:t>‹#›</a:t>
            </a:fld>
            <a:endParaRPr lang="fa-IR"/>
          </a:p>
        </p:txBody>
      </p:sp>
      <p:sp>
        <p:nvSpPr>
          <p:cNvPr id="17" name="Footer Placeholder 16"/>
          <p:cNvSpPr>
            <a:spLocks noGrp="1"/>
          </p:cNvSpPr>
          <p:nvPr>
            <p:ph type="ftr" sz="quarter" idx="12"/>
          </p:nvPr>
        </p:nvSpPr>
        <p:spPr/>
        <p:txBody>
          <a:bodyPr/>
          <a:lstStyle/>
          <a:p>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5497B75-6467-426B-8098-4294B00A75D8}"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5497B75-6467-426B-8098-4294B00A75D8}"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C07C6697-AC3D-405A-8D8A-2004754860EB}" type="datetimeFigureOut">
              <a:rPr lang="fa-IR" smtClean="0"/>
              <a:pPr/>
              <a:t>11/10/1429</a:t>
            </a:fld>
            <a:endParaRPr lang="fa-IR"/>
          </a:p>
        </p:txBody>
      </p:sp>
      <p:sp>
        <p:nvSpPr>
          <p:cNvPr id="15" name="Slide Number Placeholder 14"/>
          <p:cNvSpPr>
            <a:spLocks noGrp="1"/>
          </p:cNvSpPr>
          <p:nvPr>
            <p:ph type="sldNum" sz="quarter" idx="15"/>
          </p:nvPr>
        </p:nvSpPr>
        <p:spPr/>
        <p:txBody>
          <a:bodyPr/>
          <a:lstStyle>
            <a:lvl1pPr algn="ctr">
              <a:defRPr/>
            </a:lvl1pPr>
          </a:lstStyle>
          <a:p>
            <a:fld id="{55497B75-6467-426B-8098-4294B00A75D8}" type="slidenum">
              <a:rPr lang="fa-IR" smtClean="0"/>
              <a:pPr/>
              <a:t>‹#›</a:t>
            </a:fld>
            <a:endParaRPr lang="fa-IR"/>
          </a:p>
        </p:txBody>
      </p:sp>
      <p:sp>
        <p:nvSpPr>
          <p:cNvPr id="16" name="Footer Placeholder 15"/>
          <p:cNvSpPr>
            <a:spLocks noGrp="1"/>
          </p:cNvSpPr>
          <p:nvPr>
            <p:ph type="ftr" sz="quarter" idx="16"/>
          </p:nvPr>
        </p:nvSpPr>
        <p:spPr/>
        <p:txBody>
          <a:bodyPr/>
          <a:lstStyle/>
          <a:p>
            <a:endParaRPr lang="fa-I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5497B75-6467-426B-8098-4294B00A75D8}" type="slidenum">
              <a:rPr lang="fa-IR" smtClean="0"/>
              <a:pPr/>
              <a:t>‹#›</a:t>
            </a:fld>
            <a:endParaRPr lang="fa-IR"/>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5497B75-6467-426B-8098-4294B00A75D8}"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55497B75-6467-426B-8098-4294B00A75D8}" type="slidenum">
              <a:rPr lang="fa-IR" smtClean="0"/>
              <a:pPr/>
              <a:t>‹#›</a:t>
            </a:fld>
            <a:endParaRPr lang="fa-IR"/>
          </a:p>
        </p:txBody>
      </p:sp>
      <p:sp>
        <p:nvSpPr>
          <p:cNvPr id="8" name="Footer Placeholder 7"/>
          <p:cNvSpPr>
            <a:spLocks noGrp="1"/>
          </p:cNvSpPr>
          <p:nvPr>
            <p:ph type="ftr" sz="quarter" idx="11"/>
          </p:nvPr>
        </p:nvSpPr>
        <p:spPr/>
        <p:txBody>
          <a:bodyPr/>
          <a:lstStyle/>
          <a:p>
            <a:endParaRPr lang="fa-IR"/>
          </a:p>
        </p:txBody>
      </p:sp>
      <p:sp>
        <p:nvSpPr>
          <p:cNvPr id="7" name="Date Placeholder 6"/>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5497B75-6467-426B-8098-4294B00A75D8}"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5497B75-6467-426B-8098-4294B00A75D8}"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C07C6697-AC3D-405A-8D8A-2004754860EB}" type="datetimeFigureOut">
              <a:rPr lang="fa-IR" smtClean="0"/>
              <a:pPr/>
              <a:t>11/10/1429</a:t>
            </a:fld>
            <a:endParaRPr lang="fa-IR"/>
          </a:p>
        </p:txBody>
      </p:sp>
      <p:sp>
        <p:nvSpPr>
          <p:cNvPr id="9" name="Slide Number Placeholder 8"/>
          <p:cNvSpPr>
            <a:spLocks noGrp="1"/>
          </p:cNvSpPr>
          <p:nvPr>
            <p:ph type="sldNum" sz="quarter" idx="15"/>
          </p:nvPr>
        </p:nvSpPr>
        <p:spPr/>
        <p:txBody>
          <a:bodyPr/>
          <a:lstStyle/>
          <a:p>
            <a:fld id="{55497B75-6467-426B-8098-4294B00A75D8}" type="slidenum">
              <a:rPr lang="fa-IR" smtClean="0"/>
              <a:pPr/>
              <a:t>‹#›</a:t>
            </a:fld>
            <a:endParaRPr lang="fa-IR"/>
          </a:p>
        </p:txBody>
      </p:sp>
      <p:sp>
        <p:nvSpPr>
          <p:cNvPr id="10" name="Footer Placeholder 9"/>
          <p:cNvSpPr>
            <a:spLocks noGrp="1"/>
          </p:cNvSpPr>
          <p:nvPr>
            <p:ph type="ftr" sz="quarter" idx="16"/>
          </p:nvPr>
        </p:nvSpPr>
        <p:spPr/>
        <p:txBody>
          <a:bodyPr/>
          <a:lstStyle/>
          <a:p>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C07C6697-AC3D-405A-8D8A-2004754860EB}" type="datetimeFigureOut">
              <a:rPr lang="fa-IR" smtClean="0"/>
              <a:pPr/>
              <a:t>11/10/1429</a:t>
            </a:fld>
            <a:endParaRPr lang="fa-IR"/>
          </a:p>
        </p:txBody>
      </p:sp>
      <p:sp>
        <p:nvSpPr>
          <p:cNvPr id="9" name="Slide Number Placeholder 8"/>
          <p:cNvSpPr>
            <a:spLocks noGrp="1"/>
          </p:cNvSpPr>
          <p:nvPr>
            <p:ph type="sldNum" sz="quarter" idx="11"/>
          </p:nvPr>
        </p:nvSpPr>
        <p:spPr/>
        <p:txBody>
          <a:bodyPr/>
          <a:lstStyle/>
          <a:p>
            <a:fld id="{55497B75-6467-426B-8098-4294B00A75D8}" type="slidenum">
              <a:rPr lang="fa-IR" smtClean="0"/>
              <a:pPr/>
              <a:t>‹#›</a:t>
            </a:fld>
            <a:endParaRPr lang="fa-IR"/>
          </a:p>
        </p:txBody>
      </p:sp>
      <p:sp>
        <p:nvSpPr>
          <p:cNvPr id="10" name="Footer Placeholder 9"/>
          <p:cNvSpPr>
            <a:spLocks noGrp="1"/>
          </p:cNvSpPr>
          <p:nvPr>
            <p:ph type="ftr" sz="quarter" idx="12"/>
          </p:nvPr>
        </p:nvSpPr>
        <p:spPr/>
        <p:txBody>
          <a:bodyPr/>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07C6697-AC3D-405A-8D8A-2004754860EB}" type="datetimeFigureOut">
              <a:rPr lang="fa-IR" smtClean="0"/>
              <a:pPr/>
              <a:t>11/10/1429</a:t>
            </a:fld>
            <a:endParaRPr lang="fa-I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a-I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55497B75-6467-426B-8098-4294B00A75D8}" type="slidenum">
              <a:rPr lang="fa-IR" smtClean="0"/>
              <a:pPr/>
              <a:t>‹#›</a:t>
            </a:fld>
            <a:endParaRPr lang="fa-IR"/>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r" rtl="1"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r" rtl="1"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r" rtl="1"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r" rtl="1"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r" rtl="1"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r" rtl="1"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r" rtl="1"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5852" y="1785926"/>
            <a:ext cx="6621948" cy="2308324"/>
          </a:xfrm>
          <a:prstGeom prst="rect">
            <a:avLst/>
          </a:prstGeom>
        </p:spPr>
        <p:txBody>
          <a:bodyPr wrap="square">
            <a:spAutoFit/>
          </a:bodyPr>
          <a:lstStyle/>
          <a:p>
            <a:r>
              <a:rPr lang="fa-IR" sz="72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B Zar" pitchFamily="2" charset="-78"/>
              </a:rPr>
              <a:t>بازشناسي غدير </a:t>
            </a:r>
            <a:r>
              <a:rPr lang="fa-IR" sz="72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B Zar" pitchFamily="2" charset="-78"/>
              </a:rPr>
              <a:t>در</a:t>
            </a:r>
          </a:p>
          <a:p>
            <a:r>
              <a:rPr lang="fa-IR" sz="7200" b="1" i="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B Zar" pitchFamily="2" charset="-78"/>
              </a:rPr>
              <a:t> </a:t>
            </a:r>
            <a:r>
              <a:rPr lang="fa-IR" sz="7200" b="1" i="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cs typeface="B Zar" pitchFamily="2" charset="-78"/>
              </a:rPr>
              <a:t>22 پرسش و پاسخ</a:t>
            </a:r>
          </a:p>
        </p:txBody>
      </p:sp>
      <p:sp>
        <p:nvSpPr>
          <p:cNvPr id="3" name="Title 2"/>
          <p:cNvSpPr>
            <a:spLocks noGrp="1"/>
          </p:cNvSpPr>
          <p:nvPr>
            <p:ph type="title"/>
          </p:nvPr>
        </p:nvSpPr>
        <p:spPr>
          <a:xfrm>
            <a:off x="3286116" y="4000504"/>
            <a:ext cx="3871914" cy="1219200"/>
          </a:xfrm>
        </p:spPr>
        <p:txBody>
          <a:bodyPr/>
          <a:lstStyle/>
          <a:p>
            <a:r>
              <a:rPr lang="fa-IR" i="1" dirty="0" smtClean="0">
                <a:solidFill>
                  <a:schemeClr val="accent1">
                    <a:lumMod val="75000"/>
                  </a:schemeClr>
                </a:solidFill>
                <a:effectLst>
                  <a:outerShdw blurRad="38100" dist="38100" dir="2700000" algn="tl">
                    <a:srgbClr val="000000">
                      <a:alpha val="43137"/>
                    </a:srgbClr>
                  </a:outerShdw>
                </a:effectLst>
                <a:cs typeface="B Zar" pitchFamily="2" charset="-78"/>
              </a:rPr>
              <a:t>(طرح میدانی غدیر)</a:t>
            </a:r>
            <a:endParaRPr lang="fa-IR" i="1" dirty="0">
              <a:solidFill>
                <a:schemeClr val="accent1">
                  <a:lumMod val="75000"/>
                </a:schemeClr>
              </a:solidFill>
              <a:effectLst>
                <a:outerShdw blurRad="38100" dist="38100" dir="2700000" algn="tl">
                  <a:srgbClr val="000000">
                    <a:alpha val="43137"/>
                  </a:srgbClr>
                </a:outerShdw>
              </a:effectLst>
              <a:cs typeface="B Zar" pitchFamily="2" charset="-78"/>
            </a:endParaRPr>
          </a:p>
        </p:txBody>
      </p:sp>
    </p:spTree>
  </p:cSld>
  <p:clrMapOvr>
    <a:masterClrMapping/>
  </p:clrMapOvr>
  <p:transition spd="med">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6786610"/>
          </a:xfrm>
        </p:spPr>
        <p:txBody>
          <a:bodyPr>
            <a:noAutofit/>
          </a:bodyPr>
          <a:lstStyle/>
          <a:p>
            <a:pPr algn="r"/>
            <a:r>
              <a:rPr lang="fa-IR" sz="4000" dirty="0" smtClean="0">
                <a:solidFill>
                  <a:schemeClr val="accent1">
                    <a:lumMod val="75000"/>
                  </a:schemeClr>
                </a:solidFill>
                <a:cs typeface="B Zar" pitchFamily="2" charset="-78"/>
              </a:rPr>
              <a:t>  پرسش </a:t>
            </a:r>
            <a:r>
              <a:rPr lang="fa-IR" sz="4000" dirty="0" smtClean="0">
                <a:solidFill>
                  <a:schemeClr val="accent1">
                    <a:lumMod val="75000"/>
                  </a:schemeClr>
                </a:solidFill>
                <a:cs typeface="B Zar" pitchFamily="2" charset="-78"/>
              </a:rPr>
              <a:t>هاي كتاب در شش موضوع به ترتيب ذيل </a:t>
            </a:r>
            <a:r>
              <a:rPr lang="fa-IR" sz="4000" dirty="0" smtClean="0">
                <a:solidFill>
                  <a:schemeClr val="accent1">
                    <a:lumMod val="75000"/>
                  </a:schemeClr>
                </a:solidFill>
                <a:cs typeface="B Zar" pitchFamily="2" charset="-78"/>
              </a:rPr>
              <a:t/>
            </a:r>
            <a:br>
              <a:rPr lang="fa-IR" sz="4000" dirty="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دسته </a:t>
            </a:r>
            <a:r>
              <a:rPr lang="fa-IR" sz="4000" dirty="0" smtClean="0">
                <a:solidFill>
                  <a:schemeClr val="accent1">
                    <a:lumMod val="75000"/>
                  </a:schemeClr>
                </a:solidFill>
                <a:cs typeface="B Zar" pitchFamily="2" charset="-78"/>
              </a:rPr>
              <a:t>بندي شده اند:</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آشنايي </a:t>
            </a:r>
            <a:r>
              <a:rPr lang="fa-IR" sz="4000" dirty="0" smtClean="0">
                <a:solidFill>
                  <a:schemeClr val="accent1">
                    <a:lumMod val="75000"/>
                  </a:schemeClr>
                </a:solidFill>
                <a:cs typeface="B Zar" pitchFamily="2" charset="-78"/>
              </a:rPr>
              <a:t>تاريخي با غدير</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آشنايي با غدير به عنوان برترين عيد اسلامي</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پيام غدير</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جلوه اي از شخصيت امير غدير ( حضرت علي </a:t>
            </a:r>
            <a:r>
              <a:rPr lang="fa-IR" sz="2000" dirty="0" smtClean="0">
                <a:solidFill>
                  <a:schemeClr val="accent1">
                    <a:lumMod val="75000"/>
                  </a:schemeClr>
                </a:solidFill>
                <a:cs typeface="B Zar" pitchFamily="2" charset="-78"/>
              </a:rPr>
              <a:t>عليه السّلام </a:t>
            </a:r>
            <a:r>
              <a:rPr lang="fa-IR" sz="4000" dirty="0" smtClean="0">
                <a:solidFill>
                  <a:schemeClr val="accent1">
                    <a:lumMod val="75000"/>
                  </a:schemeClr>
                </a:solidFill>
                <a:cs typeface="B Zar" pitchFamily="2" charset="-78"/>
              </a:rPr>
              <a:t>)</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جلوه اي از شخصيت وارث غدير ( حضرت مهدي </a:t>
            </a:r>
            <a:r>
              <a:rPr lang="fa-IR" sz="2000" dirty="0" smtClean="0">
                <a:solidFill>
                  <a:schemeClr val="accent1">
                    <a:lumMod val="75000"/>
                  </a:schemeClr>
                </a:solidFill>
                <a:cs typeface="B Zar" pitchFamily="2" charset="-78"/>
              </a:rPr>
              <a:t>عليه السّلام </a:t>
            </a:r>
            <a:r>
              <a:rPr lang="fa-IR" sz="4000" dirty="0" smtClean="0">
                <a:solidFill>
                  <a:schemeClr val="accent1">
                    <a:lumMod val="75000"/>
                  </a:schemeClr>
                </a:solidFill>
                <a:cs typeface="B Zar" pitchFamily="2" charset="-78"/>
              </a:rPr>
              <a:t>)</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آداب عيد غدير و مسؤوليت ما</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endParaRPr lang="fa-IR" sz="4000" dirty="0">
              <a:solidFill>
                <a:schemeClr val="accent1">
                  <a:lumMod val="75000"/>
                </a:schemeClr>
              </a:solidFill>
              <a:cs typeface="B Zar" pitchFamily="2" charset="-78"/>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6205558"/>
          </a:xfrm>
        </p:spPr>
        <p:txBody>
          <a:bodyPr>
            <a:normAutofit fontScale="90000"/>
          </a:bodyPr>
          <a:lstStyle/>
          <a:p>
            <a:pPr algn="r"/>
            <a:r>
              <a:rPr lang="fa-IR" b="1" i="1" dirty="0" smtClean="0">
                <a:solidFill>
                  <a:schemeClr val="accent1">
                    <a:lumMod val="75000"/>
                  </a:schemeClr>
                </a:solidFill>
                <a:effectLst>
                  <a:outerShdw blurRad="38100" dist="38100" dir="2700000" algn="tl">
                    <a:srgbClr val="000000">
                      <a:alpha val="43137"/>
                    </a:srgbClr>
                  </a:outerShdw>
                </a:effectLst>
                <a:cs typeface="B Zar" pitchFamily="2" charset="-78"/>
              </a:rPr>
              <a:t>        </a:t>
            </a:r>
            <a:r>
              <a:rPr lang="fa-IR" b="1" i="1" dirty="0" smtClean="0">
                <a:solidFill>
                  <a:schemeClr val="accent1">
                    <a:lumMod val="75000"/>
                  </a:schemeClr>
                </a:solidFill>
                <a:effectLst>
                  <a:outerShdw blurRad="38100" dist="38100" dir="2700000" algn="tl">
                    <a:srgbClr val="000000">
                      <a:alpha val="43137"/>
                    </a:srgbClr>
                  </a:outerShdw>
                </a:effectLst>
                <a:cs typeface="B Zar" pitchFamily="2" charset="-78"/>
              </a:rPr>
              <a:t>                           تداركات </a:t>
            </a:r>
            <a:r>
              <a:rPr lang="fa-IR" b="1" i="1" dirty="0" smtClean="0">
                <a:solidFill>
                  <a:schemeClr val="accent1">
                    <a:lumMod val="75000"/>
                  </a:schemeClr>
                </a:solidFill>
                <a:effectLst>
                  <a:outerShdw blurRad="38100" dist="38100" dir="2700000" algn="tl">
                    <a:srgbClr val="000000">
                      <a:alpha val="43137"/>
                    </a:srgbClr>
                  </a:outerShdw>
                </a:effectLst>
                <a:cs typeface="B Zar" pitchFamily="2" charset="-78"/>
              </a:rPr>
              <a:t>طرح:</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ميزهايي </a:t>
            </a:r>
            <a:r>
              <a:rPr lang="fa-IR" dirty="0" smtClean="0">
                <a:solidFill>
                  <a:schemeClr val="accent1">
                    <a:lumMod val="75000"/>
                  </a:schemeClr>
                </a:solidFill>
                <a:cs typeface="B Zar" pitchFamily="2" charset="-78"/>
              </a:rPr>
              <a:t>براي گفتگو</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چند </a:t>
            </a:r>
            <a:r>
              <a:rPr lang="fa-IR" dirty="0" smtClean="0">
                <a:solidFill>
                  <a:schemeClr val="accent1">
                    <a:lumMod val="75000"/>
                  </a:schemeClr>
                </a:solidFill>
                <a:cs typeface="B Zar" pitchFamily="2" charset="-78"/>
              </a:rPr>
              <a:t>صندلي، حداقل چهار صندلي براي هر ميز</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تعدادي </a:t>
            </a:r>
            <a:r>
              <a:rPr lang="fa-IR" dirty="0" smtClean="0">
                <a:solidFill>
                  <a:schemeClr val="accent1">
                    <a:lumMod val="75000"/>
                  </a:schemeClr>
                </a:solidFill>
                <a:cs typeface="B Zar" pitchFamily="2" charset="-78"/>
              </a:rPr>
              <a:t>پرسش نامه</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تعدادي </a:t>
            </a:r>
            <a:r>
              <a:rPr lang="fa-IR" dirty="0" smtClean="0">
                <a:solidFill>
                  <a:schemeClr val="accent1">
                    <a:lumMod val="75000"/>
                  </a:schemeClr>
                </a:solidFill>
                <a:cs typeface="B Zar" pitchFamily="2" charset="-78"/>
              </a:rPr>
              <a:t>قلم</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يك </a:t>
            </a:r>
            <a:r>
              <a:rPr lang="fa-IR" dirty="0" smtClean="0">
                <a:solidFill>
                  <a:schemeClr val="accent1">
                    <a:lumMod val="75000"/>
                  </a:schemeClr>
                </a:solidFill>
                <a:cs typeface="B Zar" pitchFamily="2" charset="-78"/>
              </a:rPr>
              <a:t>مجري براي هر ميز</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يك </a:t>
            </a:r>
            <a:r>
              <a:rPr lang="fa-IR" dirty="0" smtClean="0">
                <a:solidFill>
                  <a:schemeClr val="accent1">
                    <a:lumMod val="75000"/>
                  </a:schemeClr>
                </a:solidFill>
                <a:cs typeface="B Zar" pitchFamily="2" charset="-78"/>
              </a:rPr>
              <a:t>يا چند نفر كه ميهمانان را به برنامه دعوت مي كنند</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بخش </a:t>
            </a:r>
            <a:r>
              <a:rPr lang="fa-IR" dirty="0" smtClean="0">
                <a:solidFill>
                  <a:schemeClr val="accent1">
                    <a:lumMod val="75000"/>
                  </a:schemeClr>
                </a:solidFill>
                <a:cs typeface="B Zar" pitchFamily="2" charset="-78"/>
              </a:rPr>
              <a:t>خير مقدم، انتظار و پذيرايي مختصر ( مثلاً كيك و چاي )</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هدايا </a:t>
            </a:r>
            <a:r>
              <a:rPr lang="fa-IR" dirty="0" smtClean="0">
                <a:solidFill>
                  <a:schemeClr val="accent1">
                    <a:lumMod val="75000"/>
                  </a:schemeClr>
                </a:solidFill>
                <a:cs typeface="B Zar" pitchFamily="2" charset="-78"/>
              </a:rPr>
              <a:t>و يادبودهايي ساده و معنوي مثل: برچسب، كارت </a:t>
            </a:r>
            <a:r>
              <a:rPr lang="fa-IR" dirty="0" smtClean="0">
                <a:solidFill>
                  <a:schemeClr val="accent1">
                    <a:lumMod val="75000"/>
                  </a:schemeClr>
                </a:solidFill>
                <a:cs typeface="B Zar" pitchFamily="2" charset="-78"/>
              </a:rPr>
              <a:t>پستال</a:t>
            </a:r>
            <a:br>
              <a:rPr lang="fa-IR" dirty="0"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 </a:t>
            </a:r>
            <a:r>
              <a:rPr lang="fa-IR" dirty="0" smtClean="0">
                <a:solidFill>
                  <a:schemeClr val="accent1">
                    <a:lumMod val="75000"/>
                  </a:schemeClr>
                </a:solidFill>
                <a:cs typeface="B Zar" pitchFamily="2" charset="-78"/>
              </a:rPr>
              <a:t>  متناسب </a:t>
            </a:r>
            <a:r>
              <a:rPr lang="fa-IR" dirty="0" smtClean="0">
                <a:solidFill>
                  <a:schemeClr val="accent1">
                    <a:lumMod val="75000"/>
                  </a:schemeClr>
                </a:solidFill>
                <a:cs typeface="B Zar" pitchFamily="2" charset="-78"/>
              </a:rPr>
              <a:t>با غدير، كتاب هاي جيبي مربوط به غدير</a:t>
            </a:r>
            <a:endParaRPr>
              <a:solidFill>
                <a:schemeClr val="accent1">
                  <a:lumMod val="75000"/>
                </a:schemeClr>
              </a:solidFill>
              <a:cs typeface="B Zar" pitchFamily="2" charset="-78"/>
            </a:endParaRPr>
          </a:p>
        </p:txBody>
      </p:sp>
    </p:spTree>
  </p:cSld>
  <p:clrMapOvr>
    <a:masterClrMapping/>
  </p:clrMapOvr>
  <p:transition spd="slow">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52400"/>
            <a:ext cx="8643998" cy="6705600"/>
          </a:xfrm>
        </p:spPr>
        <p:txBody>
          <a:bodyPr>
            <a:normAutofit fontScale="90000"/>
          </a:bodyPr>
          <a:lstStyle/>
          <a:p>
            <a:pPr algn="r"/>
            <a:r>
              <a:rPr lang="fa-IR" b="1" i="1" dirty="0" smtClean="0">
                <a:solidFill>
                  <a:schemeClr val="accent1">
                    <a:lumMod val="75000"/>
                  </a:schemeClr>
                </a:solidFill>
                <a:effectLst>
                  <a:outerShdw blurRad="38100" dist="38100" dir="2700000" algn="tl">
                    <a:srgbClr val="000000">
                      <a:alpha val="43137"/>
                    </a:srgbClr>
                  </a:outerShdw>
                </a:effectLst>
                <a:cs typeface="B Zar" pitchFamily="2" charset="-78"/>
              </a:rPr>
              <a:t>روش اجرا:</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9 پرسش از ميان 22 پرسش بر مي گزينيم.</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پرسش نامه را تكثير مي كنيم.</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در نشستي صميمي متشكل از يك مجري و سه - چهار ميهمان، ظرف سي دقيقه به سؤالات پاسخ مي دهيم و درباره آنها گفتگو مي كنيم.</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dirty="0" smtClean="0">
                <a:solidFill>
                  <a:schemeClr val="accent1">
                    <a:lumMod val="75000"/>
                  </a:schemeClr>
                </a:solidFill>
                <a:cs typeface="B Zar" pitchFamily="2" charset="-78"/>
              </a:rPr>
              <a:t>مجري نيز، با سكوت خود ميهمانان را براي 5 دقيقه با پرسش نامه تنها مي گذارد و از آنها مي خواهد كه به سؤالات پاسخ دهند تا پس از آن در مدتي كوتاه با كمك هم به تصحيح پاسخ نامه ها بپردازند.</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endParaRPr lang="fa-IR" dirty="0">
              <a:solidFill>
                <a:schemeClr val="accent1">
                  <a:lumMod val="75000"/>
                </a:schemeClr>
              </a:solidFill>
              <a:cs typeface="B Zar" pitchFamily="2" charset="-78"/>
            </a:endParaRPr>
          </a:p>
        </p:txBody>
      </p:sp>
    </p:spTree>
  </p:cSld>
  <p:clrMapOvr>
    <a:masterClrMapping/>
  </p:clrMapOvr>
  <p:transition spd="slow">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6643710"/>
          </a:xfrm>
        </p:spPr>
        <p:txBody>
          <a:bodyPr>
            <a:normAutofit/>
          </a:bodyPr>
          <a:lstStyle/>
          <a:p>
            <a:pPr lvl="0" algn="r"/>
            <a:r>
              <a:rPr lang="fa-IR" sz="3600" dirty="0" smtClean="0">
                <a:solidFill>
                  <a:schemeClr val="accent1">
                    <a:lumMod val="75000"/>
                  </a:schemeClr>
                </a:solidFill>
                <a:cs typeface="B Zar" pitchFamily="2" charset="-78"/>
              </a:rPr>
              <a:t>پس از پايان 5 دقيقه، برگه ي هر كس نزد خود او باقي مي ماند و گفتگويي كوتاه درباره ي پاسخ درست هر سؤال سر مي گيرد.</a:t>
            </a:r>
            <a:r>
              <a:rPr sz="3600" smtClean="0">
                <a:solidFill>
                  <a:schemeClr val="accent1">
                    <a:lumMod val="75000"/>
                  </a:schemeClr>
                </a:solidFill>
                <a:cs typeface="B Zar" pitchFamily="2" charset="-78"/>
              </a:rPr>
              <a:t/>
            </a:r>
            <a:br>
              <a:rPr sz="3600" smtClean="0">
                <a:solidFill>
                  <a:schemeClr val="accent1">
                    <a:lumMod val="75000"/>
                  </a:schemeClr>
                </a:solidFill>
                <a:cs typeface="B Zar" pitchFamily="2" charset="-78"/>
              </a:rPr>
            </a:br>
            <a:r>
              <a:rPr lang="fa-IR" sz="3600" dirty="0" smtClean="0">
                <a:solidFill>
                  <a:schemeClr val="accent1">
                    <a:lumMod val="75000"/>
                  </a:schemeClr>
                </a:solidFill>
                <a:cs typeface="B Zar" pitchFamily="2" charset="-78"/>
              </a:rPr>
              <a:t>مجري از همكاري اعضاي نشست در نقض پاسخ هاي غلط و اثبات پاسخ هاي درست استقبال  مي كند.</a:t>
            </a:r>
            <a:r>
              <a:rPr sz="3600" smtClean="0">
                <a:solidFill>
                  <a:schemeClr val="accent1">
                    <a:lumMod val="75000"/>
                  </a:schemeClr>
                </a:solidFill>
                <a:cs typeface="B Zar" pitchFamily="2" charset="-78"/>
              </a:rPr>
              <a:t/>
            </a:r>
            <a:br>
              <a:rPr sz="3600" smtClean="0">
                <a:solidFill>
                  <a:schemeClr val="accent1">
                    <a:lumMod val="75000"/>
                  </a:schemeClr>
                </a:solidFill>
                <a:cs typeface="B Zar" pitchFamily="2" charset="-78"/>
              </a:rPr>
            </a:br>
            <a:r>
              <a:rPr lang="fa-IR" sz="3600" dirty="0" smtClean="0">
                <a:solidFill>
                  <a:schemeClr val="accent1">
                    <a:lumMod val="75000"/>
                  </a:schemeClr>
                </a:solidFill>
                <a:cs typeface="B Zar" pitchFamily="2" charset="-78"/>
              </a:rPr>
              <a:t>همچنين براي ارتقاي محتواي علمي نشست، از مطالبي كه در كتاب در توضيح پاسخ سؤالات آمده سود مي برد.</a:t>
            </a:r>
            <a:r>
              <a:rPr sz="3600" smtClean="0">
                <a:solidFill>
                  <a:schemeClr val="accent1">
                    <a:lumMod val="75000"/>
                  </a:schemeClr>
                </a:solidFill>
                <a:cs typeface="B Zar" pitchFamily="2" charset="-78"/>
              </a:rPr>
              <a:t/>
            </a:r>
            <a:br>
              <a:rPr sz="3600" smtClean="0">
                <a:solidFill>
                  <a:schemeClr val="accent1">
                    <a:lumMod val="75000"/>
                  </a:schemeClr>
                </a:solidFill>
                <a:cs typeface="B Zar" pitchFamily="2" charset="-78"/>
              </a:rPr>
            </a:br>
            <a:r>
              <a:rPr lang="fa-IR" sz="3600" dirty="0" smtClean="0">
                <a:solidFill>
                  <a:schemeClr val="accent1">
                    <a:lumMod val="75000"/>
                  </a:schemeClr>
                </a:solidFill>
                <a:cs typeface="B Zar" pitchFamily="2" charset="-78"/>
              </a:rPr>
              <a:t>از اين رو مي بايست مجري برنامه به خوبي كتاب را خوانده و از محتواي آن آگاه باشد.</a:t>
            </a:r>
            <a:r>
              <a:rPr sz="3600" smtClean="0">
                <a:solidFill>
                  <a:schemeClr val="accent1">
                    <a:lumMod val="75000"/>
                  </a:schemeClr>
                </a:solidFill>
                <a:cs typeface="B Zar" pitchFamily="2" charset="-78"/>
              </a:rPr>
              <a:t/>
            </a:r>
            <a:br>
              <a:rPr sz="3600" smtClean="0">
                <a:solidFill>
                  <a:schemeClr val="accent1">
                    <a:lumMod val="75000"/>
                  </a:schemeClr>
                </a:solidFill>
                <a:cs typeface="B Zar" pitchFamily="2" charset="-78"/>
              </a:rPr>
            </a:br>
            <a:r>
              <a:rPr lang="fa-IR" sz="3600" dirty="0" smtClean="0">
                <a:solidFill>
                  <a:schemeClr val="accent1">
                    <a:lumMod val="75000"/>
                  </a:schemeClr>
                </a:solidFill>
                <a:cs typeface="B Zar" pitchFamily="2" charset="-78"/>
              </a:rPr>
              <a:t>تجربه نشان داده است كه ميهمانان اين نشست كوتاه را با شادماني فراوان ترك مي كنند.</a:t>
            </a:r>
            <a:r>
              <a:rPr sz="3600" smtClean="0">
                <a:solidFill>
                  <a:schemeClr val="accent1">
                    <a:lumMod val="75000"/>
                  </a:schemeClr>
                </a:solidFill>
                <a:cs typeface="B Zar" pitchFamily="2" charset="-78"/>
              </a:rPr>
              <a:t/>
            </a:r>
            <a:br>
              <a:rPr sz="3600" smtClean="0">
                <a:solidFill>
                  <a:schemeClr val="accent1">
                    <a:lumMod val="75000"/>
                  </a:schemeClr>
                </a:solidFill>
                <a:cs typeface="B Zar" pitchFamily="2" charset="-78"/>
              </a:rPr>
            </a:br>
            <a:endParaRPr lang="fa-IR" sz="3600" dirty="0">
              <a:solidFill>
                <a:schemeClr val="accent1">
                  <a:lumMod val="75000"/>
                </a:schemeClr>
              </a:solidFill>
              <a:cs typeface="B Zar" pitchFamily="2" charset="-78"/>
            </a:endParaRPr>
          </a:p>
        </p:txBody>
      </p:sp>
    </p:spTree>
  </p:cSld>
  <p:clrMapOvr>
    <a:masterClrMapping/>
  </p:clrMapOvr>
  <p:transition spd="slow">
    <p:blind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01156" cy="6715148"/>
          </a:xfrm>
        </p:spPr>
        <p:txBody>
          <a:bodyPr>
            <a:normAutofit/>
          </a:bodyPr>
          <a:lstStyle/>
          <a:p>
            <a:pPr algn="r"/>
            <a:r>
              <a:rPr lang="fa-IR" b="1" dirty="0" smtClean="0">
                <a:solidFill>
                  <a:schemeClr val="accent1">
                    <a:lumMod val="75000"/>
                  </a:schemeClr>
                </a:solidFill>
                <a:cs typeface="B Zar" pitchFamily="2" charset="-78"/>
              </a:rPr>
              <a:t>پيشنهاد:</a:t>
            </a:r>
            <a:r>
              <a:rPr smtClean="0">
                <a:solidFill>
                  <a:schemeClr val="accent1">
                    <a:lumMod val="75000"/>
                  </a:schemeClr>
                </a:solidFill>
                <a:cs typeface="B Zar" pitchFamily="2" charset="-78"/>
              </a:rPr>
              <a:t/>
            </a:r>
            <a:br>
              <a:rPr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براي </a:t>
            </a:r>
            <a:r>
              <a:rPr lang="fa-IR" sz="4000" dirty="0" smtClean="0">
                <a:solidFill>
                  <a:schemeClr val="accent1">
                    <a:lumMod val="75000"/>
                  </a:schemeClr>
                </a:solidFill>
                <a:cs typeface="B Zar" pitchFamily="2" charset="-78"/>
              </a:rPr>
              <a:t>تسهيل در امر انتخاب مجموعه هاي نه سؤالي از پرسش ها، سه دسته سؤال را به ترتيب ذيل به </a:t>
            </a:r>
            <a:r>
              <a:rPr lang="fa-IR" sz="4000" dirty="0" smtClean="0">
                <a:solidFill>
                  <a:schemeClr val="accent1">
                    <a:lumMod val="75000"/>
                  </a:schemeClr>
                </a:solidFill>
                <a:cs typeface="B Zar" pitchFamily="2" charset="-78"/>
              </a:rPr>
              <a:t>محضرتان</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پيشنهاد </a:t>
            </a:r>
            <a:r>
              <a:rPr lang="fa-IR" sz="4000" dirty="0" smtClean="0">
                <a:solidFill>
                  <a:schemeClr val="accent1">
                    <a:lumMod val="75000"/>
                  </a:schemeClr>
                </a:solidFill>
                <a:cs typeface="B Zar" pitchFamily="2" charset="-78"/>
              </a:rPr>
              <a:t>مي كنيم:</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a:r>
            <a:br>
              <a:rPr lang="fa-IR" sz="4000" dirty="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پيشنهاد </a:t>
            </a:r>
            <a:r>
              <a:rPr lang="fa-IR" sz="4000" dirty="0" smtClean="0">
                <a:solidFill>
                  <a:schemeClr val="accent1">
                    <a:lumMod val="75000"/>
                  </a:schemeClr>
                </a:solidFill>
                <a:cs typeface="B Zar" pitchFamily="2" charset="-78"/>
              </a:rPr>
              <a:t>اوّل: مجموعه ي سؤالات 1، 2، 5 ، 8 ، 9 ، 12 ، 15 </a:t>
            </a:r>
            <a:r>
              <a:rPr lang="fa-IR" sz="4000" dirty="0" smtClean="0">
                <a:solidFill>
                  <a:schemeClr val="accent1">
                    <a:lumMod val="75000"/>
                  </a:schemeClr>
                </a:solidFill>
                <a:cs typeface="B Zar" pitchFamily="2" charset="-78"/>
              </a:rPr>
              <a:t>،</a:t>
            </a:r>
            <a:br>
              <a:rPr lang="fa-IR" sz="4000" dirty="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17 ، 20.</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پيشنهاد </a:t>
            </a:r>
            <a:r>
              <a:rPr lang="fa-IR" sz="4000" dirty="0" smtClean="0">
                <a:solidFill>
                  <a:schemeClr val="accent1">
                    <a:lumMod val="75000"/>
                  </a:schemeClr>
                </a:solidFill>
                <a:cs typeface="B Zar" pitchFamily="2" charset="-78"/>
              </a:rPr>
              <a:t>دوّم: مجموعه ي سؤالات 2 ،‌3 ، 6 ، 10 ، 13 ،‌14 ،</a:t>
            </a:r>
            <a:r>
              <a:rPr lang="fa-IR" sz="4000" dirty="0" smtClean="0">
                <a:solidFill>
                  <a:schemeClr val="accent1">
                    <a:lumMod val="75000"/>
                  </a:schemeClr>
                </a:solidFill>
                <a:cs typeface="B Zar" pitchFamily="2" charset="-78"/>
              </a:rPr>
              <a:t>‌17،</a:t>
            </a:r>
            <a:br>
              <a:rPr lang="fa-IR" sz="4000" dirty="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19 ، 22.</a:t>
            </a:r>
            <a:r>
              <a:rPr sz="4000" smtClean="0">
                <a:solidFill>
                  <a:schemeClr val="accent1">
                    <a:lumMod val="75000"/>
                  </a:schemeClr>
                </a:solidFill>
                <a:cs typeface="B Zar" pitchFamily="2" charset="-78"/>
              </a:rPr>
              <a:t/>
            </a:r>
            <a:br>
              <a:rPr sz="400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پيشنهاد </a:t>
            </a:r>
            <a:r>
              <a:rPr lang="fa-IR" sz="4000" dirty="0" smtClean="0">
                <a:solidFill>
                  <a:schemeClr val="accent1">
                    <a:lumMod val="75000"/>
                  </a:schemeClr>
                </a:solidFill>
                <a:cs typeface="B Zar" pitchFamily="2" charset="-78"/>
              </a:rPr>
              <a:t>سوّم: مجموعه ي سؤالات 2 ، 4 ، 7 ، 9 ، 11 ، 16 ، </a:t>
            </a:r>
            <a:r>
              <a:rPr lang="fa-IR" sz="4000" dirty="0" smtClean="0">
                <a:solidFill>
                  <a:schemeClr val="accent1">
                    <a:lumMod val="75000"/>
                  </a:schemeClr>
                </a:solidFill>
                <a:cs typeface="B Zar" pitchFamily="2" charset="-78"/>
              </a:rPr>
              <a:t>18،</a:t>
            </a:r>
            <a:br>
              <a:rPr lang="fa-IR" sz="4000" dirty="0" smtClean="0">
                <a:solidFill>
                  <a:schemeClr val="accent1">
                    <a:lumMod val="75000"/>
                  </a:schemeClr>
                </a:solidFill>
                <a:cs typeface="B Zar" pitchFamily="2" charset="-78"/>
              </a:rPr>
            </a:b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 </a:t>
            </a:r>
            <a:r>
              <a:rPr lang="fa-IR" sz="4000" dirty="0" smtClean="0">
                <a:solidFill>
                  <a:schemeClr val="accent1">
                    <a:lumMod val="75000"/>
                  </a:schemeClr>
                </a:solidFill>
                <a:cs typeface="B Zar" pitchFamily="2" charset="-78"/>
              </a:rPr>
              <a:t>20 ، 21.</a:t>
            </a:r>
            <a:endParaRPr sz="4000">
              <a:solidFill>
                <a:schemeClr val="accent1">
                  <a:lumMod val="75000"/>
                </a:schemeClr>
              </a:solidFill>
              <a:cs typeface="B Zar" pitchFamily="2" charset="-78"/>
            </a:endParaRPr>
          </a:p>
        </p:txBody>
      </p:sp>
    </p:spTree>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705600"/>
          </a:xfrm>
        </p:spPr>
        <p:txBody>
          <a:bodyPr>
            <a:normAutofit/>
          </a:bodyPr>
          <a:lstStyle/>
          <a:p>
            <a:pPr algn="r"/>
            <a:r>
              <a:rPr lang="fa-IR" sz="4400" b="1" i="1" dirty="0" smtClean="0">
                <a:solidFill>
                  <a:schemeClr val="accent1">
                    <a:lumMod val="75000"/>
                  </a:schemeClr>
                </a:solidFill>
                <a:effectLst>
                  <a:outerShdw blurRad="38100" dist="38100" dir="2700000" algn="tl">
                    <a:srgbClr val="000000">
                      <a:alpha val="43137"/>
                    </a:srgbClr>
                  </a:outerShdw>
                </a:effectLst>
                <a:cs typeface="B Zar" pitchFamily="2" charset="-78"/>
              </a:rPr>
              <a:t>ويژگي</a:t>
            </a:r>
            <a:r>
              <a:rPr lang="fa-IR" sz="4400" dirty="0" smtClean="0">
                <a:solidFill>
                  <a:schemeClr val="accent1">
                    <a:lumMod val="75000"/>
                  </a:schemeClr>
                </a:solidFill>
                <a:cs typeface="B Zar" pitchFamily="2" charset="-78"/>
              </a:rPr>
              <a:t> اين مجموعه ها آن است كه هر يك شامل حداقل يك نماينده از شش موضوع كتاب مي باشند.</a:t>
            </a:r>
            <a:r>
              <a:rPr sz="4400" smtClean="0">
                <a:solidFill>
                  <a:schemeClr val="accent1">
                    <a:lumMod val="75000"/>
                  </a:schemeClr>
                </a:solidFill>
                <a:cs typeface="B Zar" pitchFamily="2" charset="-78"/>
              </a:rPr>
              <a:t/>
            </a:r>
            <a:br>
              <a:rPr sz="4400" smtClean="0">
                <a:solidFill>
                  <a:schemeClr val="accent1">
                    <a:lumMod val="75000"/>
                  </a:schemeClr>
                </a:solidFill>
                <a:cs typeface="B Zar" pitchFamily="2" charset="-78"/>
              </a:rPr>
            </a:br>
            <a:r>
              <a:rPr lang="fa-IR" sz="4400" dirty="0" smtClean="0">
                <a:solidFill>
                  <a:schemeClr val="accent1">
                    <a:lumMod val="75000"/>
                  </a:schemeClr>
                </a:solidFill>
                <a:cs typeface="B Zar" pitchFamily="2" charset="-78"/>
              </a:rPr>
              <a:t>در همه ي آنها از تاريخ غدير، عيد بودن غدير، پيام غدير، امير غدير، وارث غدير و مسؤوليت ما در برابر غدير سخن به ميان آمده است.</a:t>
            </a:r>
            <a:r>
              <a:rPr sz="4400" smtClean="0">
                <a:solidFill>
                  <a:schemeClr val="accent1">
                    <a:lumMod val="75000"/>
                  </a:schemeClr>
                </a:solidFill>
                <a:cs typeface="B Zar" pitchFamily="2" charset="-78"/>
              </a:rPr>
              <a:t/>
            </a:r>
            <a:br>
              <a:rPr sz="4400" smtClean="0">
                <a:solidFill>
                  <a:schemeClr val="accent1">
                    <a:lumMod val="75000"/>
                  </a:schemeClr>
                </a:solidFill>
                <a:cs typeface="B Zar" pitchFamily="2" charset="-78"/>
              </a:rPr>
            </a:br>
            <a:r>
              <a:rPr lang="fa-IR" sz="4400" dirty="0" smtClean="0">
                <a:solidFill>
                  <a:schemeClr val="accent1">
                    <a:lumMod val="75000"/>
                  </a:schemeClr>
                </a:solidFill>
                <a:cs typeface="B Zar" pitchFamily="2" charset="-78"/>
              </a:rPr>
              <a:t>مجريان با مرور هر يك از پرسش نامه ها، فشرده اي از مطالب كتاب را در اختيار ميهمانان خواهند گذاشت.</a:t>
            </a:r>
            <a:r>
              <a:rPr sz="4400" smtClean="0">
                <a:solidFill>
                  <a:schemeClr val="accent1">
                    <a:lumMod val="75000"/>
                  </a:schemeClr>
                </a:solidFill>
                <a:cs typeface="B Zar" pitchFamily="2" charset="-78"/>
              </a:rPr>
              <a:t/>
            </a:r>
            <a:br>
              <a:rPr sz="4400" smtClean="0">
                <a:solidFill>
                  <a:schemeClr val="accent1">
                    <a:lumMod val="75000"/>
                  </a:schemeClr>
                </a:solidFill>
                <a:cs typeface="B Zar" pitchFamily="2" charset="-78"/>
              </a:rPr>
            </a:br>
            <a:endParaRPr lang="fa-IR" sz="4400" dirty="0">
              <a:solidFill>
                <a:schemeClr val="accent1">
                  <a:lumMod val="75000"/>
                </a:schemeClr>
              </a:solidFill>
              <a:cs typeface="B Zar" pitchFamily="2" charset="-78"/>
            </a:endParaRPr>
          </a:p>
        </p:txBody>
      </p:sp>
    </p:spTree>
  </p:cSld>
  <p:clrMapOvr>
    <a:masterClrMapping/>
  </p:clrMapOvr>
  <p:transition spd="slow">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Custom 7">
      <a:dk1>
        <a:srgbClr val="90C4E8"/>
      </a:dk1>
      <a:lt1>
        <a:srgbClr val="7030A0"/>
      </a:lt1>
      <a:dk2>
        <a:srgbClr val="66FF33"/>
      </a:dk2>
      <a:lt2>
        <a:srgbClr val="C9C2D1"/>
      </a:lt2>
      <a:accent1>
        <a:srgbClr val="D467A8"/>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114</TotalTime>
  <Words>81</Words>
  <Application>Microsoft Office PowerPoint</Application>
  <PresentationFormat>On-screen Show (4:3)</PresentationFormat>
  <Paragraphs>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Paper</vt:lpstr>
      <vt:lpstr>(طرح میدانی غدیر)</vt:lpstr>
      <vt:lpstr>  پرسش هاي كتاب در شش موضوع به ترتيب ذيل    دسته بندي شده اند: آشنايي تاريخي با غدير آشنايي با غدير به عنوان برترين عيد اسلامي پيام غدير جلوه اي از شخصيت امير غدير ( حضرت علي عليه السّلام ) جلوه اي از شخصيت وارث غدير ( حضرت مهدي عليه السّلام ) آداب عيد غدير و مسؤوليت ما </vt:lpstr>
      <vt:lpstr>                                   تداركات طرح:     ميزهايي براي گفتگو    چند صندلي، حداقل چهار صندلي براي هر ميز    تعدادي پرسش نامه    تعدادي قلم    يك مجري براي هر ميز    يك يا چند نفر كه ميهمانان را به برنامه دعوت مي كنند    بخش خير مقدم، انتظار و پذيرايي مختصر ( مثلاً كيك و چاي )    هدايا و يادبودهايي ساده و معنوي مثل: برچسب، كارت پستال    متناسب با غدير، كتاب هاي جيبي مربوط به غدير</vt:lpstr>
      <vt:lpstr>روش اجرا: 9 پرسش از ميان 22 پرسش بر مي گزينيم. پرسش نامه را تكثير مي كنيم. در نشستي صميمي متشكل از يك مجري و سه - چهار ميهمان، ظرف سي دقيقه به سؤالات پاسخ مي دهيم و درباره آنها گفتگو مي كنيم. مجري نيز، با سكوت خود ميهمانان را براي 5 دقيقه با پرسش نامه تنها مي گذارد و از آنها مي خواهد كه به سؤالات پاسخ دهند تا پس از آن در مدتي كوتاه با كمك هم به تصحيح پاسخ نامه ها بپردازند. </vt:lpstr>
      <vt:lpstr>پس از پايان 5 دقيقه، برگه ي هر كس نزد خود او باقي مي ماند و گفتگويي كوتاه درباره ي پاسخ درست هر سؤال سر مي گيرد. مجري از همكاري اعضاي نشست در نقض پاسخ هاي غلط و اثبات پاسخ هاي درست استقبال  مي كند. همچنين براي ارتقاي محتواي علمي نشست، از مطالبي كه در كتاب در توضيح پاسخ سؤالات آمده سود مي برد. از اين رو مي بايست مجري برنامه به خوبي كتاب را خوانده و از محتواي آن آگاه باشد. تجربه نشان داده است كه ميهمانان اين نشست كوتاه را با شادماني فراوان ترك مي كنند. </vt:lpstr>
      <vt:lpstr>پيشنهاد: براي تسهيل در امر انتخاب مجموعه هاي نه سؤالي از پرسش ها، سه دسته سؤال را به ترتيب ذيل به محضرتان پيشنهاد مي كنيم:     پيشنهاد اوّل: مجموعه ي سؤالات 1، 2، 5 ، 8 ، 9 ، 12 ، 15 ،    17 ، 20.    پيشنهاد دوّم: مجموعه ي سؤالات 2 ،‌3 ، 6 ، 10 ، 13 ،‌14 ،‌17،    19 ، 22.   پيشنهاد سوّم: مجموعه ي سؤالات 2 ، 4 ، 7 ، 9 ، 11 ، 16 ، 18،   20 ، 21.</vt:lpstr>
      <vt:lpstr>ويژگي اين مجموعه ها آن است كه هر يك شامل حداقل يك نماينده از شش موضوع كتاب مي باشند. در همه ي آنها از تاريخ غدير، عيد بودن غدير، پيام غدير، امير غدير، وارث غدير و مسؤوليت ما در برابر غدير سخن به ميان آمده است. مجريان با مرور هر يك از پرسش نامه ها، فشرده اي از مطالب كتاب را در اختيار ميهمانان خواهند گذاشت.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طرح میدانی</dc:title>
  <dc:creator>rahyab</dc:creator>
  <cp:lastModifiedBy>rahyab</cp:lastModifiedBy>
  <cp:revision>17</cp:revision>
  <dcterms:created xsi:type="dcterms:W3CDTF">2008-11-07T20:47:57Z</dcterms:created>
  <dcterms:modified xsi:type="dcterms:W3CDTF">2008-11-08T10:12:06Z</dcterms:modified>
</cp:coreProperties>
</file>